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301" r:id="rId2"/>
    <p:sldId id="256" r:id="rId3"/>
    <p:sldId id="304" r:id="rId4"/>
    <p:sldId id="302" r:id="rId5"/>
    <p:sldId id="294" r:id="rId6"/>
    <p:sldId id="299" r:id="rId7"/>
    <p:sldId id="303" r:id="rId8"/>
    <p:sldId id="290" r:id="rId9"/>
    <p:sldId id="258" r:id="rId10"/>
    <p:sldId id="279" r:id="rId11"/>
    <p:sldId id="280" r:id="rId12"/>
    <p:sldId id="275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98" r:id="rId23"/>
    <p:sldId id="306" r:id="rId24"/>
    <p:sldId id="297" r:id="rId25"/>
    <p:sldId id="305" r:id="rId26"/>
    <p:sldId id="281" r:id="rId27"/>
    <p:sldId id="295" r:id="rId28"/>
    <p:sldId id="296" r:id="rId29"/>
    <p:sldId id="291" r:id="rId30"/>
    <p:sldId id="282" r:id="rId31"/>
    <p:sldId id="285" r:id="rId32"/>
    <p:sldId id="307" r:id="rId33"/>
    <p:sldId id="292" r:id="rId34"/>
    <p:sldId id="274" r:id="rId35"/>
    <p:sldId id="286" r:id="rId36"/>
    <p:sldId id="288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F00"/>
    <a:srgbClr val="00C2FF"/>
    <a:srgbClr val="0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76" autoAdjust="0"/>
    <p:restoredTop sz="86514" autoAdjust="0"/>
  </p:normalViewPr>
  <p:slideViewPr>
    <p:cSldViewPr>
      <p:cViewPr varScale="1">
        <p:scale>
          <a:sx n="115" d="100"/>
          <a:sy n="115" d="100"/>
        </p:scale>
        <p:origin x="-4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3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7C2AA-B39C-104E-8EC9-5FA5B75FE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9188A-83A2-0043-BE17-31ACD33D3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5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AE3E-5CAD-9749-B059-1CE77D4AA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2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8453-24B4-B74F-8A14-F75408E8D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0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6C9C5-4205-2749-9F71-5087F732E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32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55E86-7992-374E-85DC-DF721E0CA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19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6C057-BAD0-E044-9C84-40457A76E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1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E62C9-8723-9E4A-859C-E3E1B356D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22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A0F1-0CA1-B740-9479-14B66D2D4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91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88B50-56A3-664D-8407-44B1958D2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85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7BA48-81F4-0949-9ED6-C59BB4423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4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-152400" y="0"/>
            <a:ext cx="9829800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4A9067B8-3DF4-EB44-BCB2-64D821E30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C2FF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accent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hlink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microsoft.com/office/2007/relationships/media" Target="file://localhost/Users/shawley/talks/Convo_Feb23_2007/SagAStar_BHEvidence.mpeg" TargetMode="External"/><Relationship Id="rId2" Type="http://schemas.openxmlformats.org/officeDocument/2006/relationships/video" Target="file://localhost/Users/shawley/talks/Convo_Feb23_2007/SagAStar_BHEvidence.mpe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http://hedges.belmont.edu/~shawley/qtub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Q_teIUb3t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voh0UmXp_B4" TargetMode="External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1" Type="http://schemas.microsoft.com/office/2007/relationships/media" Target="file://localhost/Users/shawley/talks/BSAS_Jan18_2006/phi_r_z_U.mpg" TargetMode="External"/><Relationship Id="rId2" Type="http://schemas.openxmlformats.org/officeDocument/2006/relationships/video" Target="file://localhost/Users/shawley/talks/BSAS_Jan18_2006/phi_r_z_U.m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ligo.org/teachers.php" TargetMode="External"/><Relationship Id="rId4" Type="http://schemas.openxmlformats.org/officeDocument/2006/relationships/hyperlink" Target="http://ligo.org/students.php" TargetMode="External"/><Relationship Id="rId5" Type="http://schemas.openxmlformats.org/officeDocument/2006/relationships/hyperlink" Target="http://www.einsteinathome.org" TargetMode="External"/><Relationship Id="rId6" Type="http://schemas.openxmlformats.org/officeDocument/2006/relationships/hyperlink" Target="http://SoundsOfSpacetime.org" TargetMode="External"/><Relationship Id="rId7" Type="http://schemas.openxmlformats.org/officeDocument/2006/relationships/hyperlink" Target="http://www.black-holes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go.or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4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openxmlformats.org/officeDocument/2006/relationships/audio" Target="../media/media3.mp3"/><Relationship Id="rId7" Type="http://schemas.microsoft.com/office/2007/relationships/media" Target="../media/media4.mp3"/><Relationship Id="rId8" Type="http://schemas.openxmlformats.org/officeDocument/2006/relationships/audio" Target="../media/media4.mp3"/><Relationship Id="rId9" Type="http://schemas.microsoft.com/office/2007/relationships/media" Target="../media/media5.mp3"/><Relationship Id="rId10" Type="http://schemas.openxmlformats.org/officeDocument/2006/relationships/audio" Target="../media/media5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0.emf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Before the Talk Begins…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Get your mobile devices ready!</a:t>
            </a:r>
          </a:p>
          <a:p>
            <a:pPr lvl="1">
              <a:defRPr/>
            </a:pPr>
            <a:r>
              <a:rPr lang="en-US" dirty="0" smtClean="0"/>
              <a:t>Load up a song-identification app:</a:t>
            </a:r>
          </a:p>
          <a:p>
            <a:pPr marL="457200" lvl="1" indent="0">
              <a:buFontTx/>
              <a:buNone/>
              <a:defRPr/>
            </a:pPr>
            <a:r>
              <a:rPr lang="en-US" dirty="0" smtClean="0"/>
              <a:t>	</a:t>
            </a:r>
            <a:endParaRPr lang="en-US" dirty="0"/>
          </a:p>
        </p:txBody>
      </p:sp>
      <p:grpSp>
        <p:nvGrpSpPr>
          <p:cNvPr id="35843" name="Group 10"/>
          <p:cNvGrpSpPr>
            <a:grpSpLocks/>
          </p:cNvGrpSpPr>
          <p:nvPr/>
        </p:nvGrpSpPr>
        <p:grpSpPr bwMode="auto">
          <a:xfrm>
            <a:off x="5410200" y="3200400"/>
            <a:ext cx="2373313" cy="3048000"/>
            <a:chOff x="1295400" y="3657600"/>
            <a:chExt cx="2209800" cy="2667001"/>
          </a:xfrm>
        </p:grpSpPr>
        <p:pic>
          <p:nvPicPr>
            <p:cNvPr id="35848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157663"/>
              <a:ext cx="2209800" cy="2166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TextBox 5"/>
            <p:cNvSpPr txBox="1">
              <a:spLocks noChangeArrowheads="1"/>
            </p:cNvSpPr>
            <p:nvPr/>
          </p:nvSpPr>
          <p:spPr bwMode="auto">
            <a:xfrm>
              <a:off x="1767540" y="3657600"/>
              <a:ext cx="126552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Shazam:</a:t>
              </a:r>
            </a:p>
          </p:txBody>
        </p:sp>
      </p:grpSp>
      <p:sp>
        <p:nvSpPr>
          <p:cNvPr id="35844" name="TextBox 14"/>
          <p:cNvSpPr txBox="1">
            <a:spLocks noChangeArrowheads="1"/>
          </p:cNvSpPr>
          <p:nvPr/>
        </p:nvSpPr>
        <p:spPr bwMode="auto">
          <a:xfrm>
            <a:off x="4267200" y="4648200"/>
            <a:ext cx="4730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or</a:t>
            </a:r>
          </a:p>
        </p:txBody>
      </p:sp>
      <p:grpSp>
        <p:nvGrpSpPr>
          <p:cNvPr id="35845" name="Group 17"/>
          <p:cNvGrpSpPr>
            <a:grpSpLocks/>
          </p:cNvGrpSpPr>
          <p:nvPr/>
        </p:nvGrpSpPr>
        <p:grpSpPr bwMode="auto">
          <a:xfrm>
            <a:off x="1219200" y="3200400"/>
            <a:ext cx="2373313" cy="3048000"/>
            <a:chOff x="5257800" y="3657600"/>
            <a:chExt cx="2209800" cy="2667000"/>
          </a:xfrm>
        </p:grpSpPr>
        <p:sp>
          <p:nvSpPr>
            <p:cNvPr id="35846" name="TextBox 13"/>
            <p:cNvSpPr txBox="1">
              <a:spLocks noChangeArrowheads="1"/>
            </p:cNvSpPr>
            <p:nvPr/>
          </p:nvSpPr>
          <p:spPr bwMode="auto">
            <a:xfrm>
              <a:off x="5486400" y="3657600"/>
              <a:ext cx="198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chemeClr val="bg1"/>
                  </a:solidFill>
                </a:rPr>
                <a:t>SoundHound:</a:t>
              </a:r>
            </a:p>
          </p:txBody>
        </p:sp>
        <p:pic>
          <p:nvPicPr>
            <p:cNvPr id="3584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114800"/>
              <a:ext cx="2209800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"/>
    </mc:Choice>
    <mc:Fallback>
      <p:transition xmlns:p14="http://schemas.microsoft.com/office/powerpoint/2010/main" spd="slow" advTm="19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is Gravity? </a:t>
            </a:r>
            <a:r>
              <a:rPr lang="en-US" dirty="0">
                <a:cs typeface="+mj-cs"/>
              </a:rPr>
              <a:t>p</a:t>
            </a:r>
            <a:r>
              <a:rPr lang="en-US" dirty="0" smtClean="0">
                <a:cs typeface="+mj-cs"/>
              </a:rPr>
              <a:t>.2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143000"/>
            <a:ext cx="7467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 smtClean="0">
                <a:cs typeface="+mn-cs"/>
              </a:rPr>
              <a:t>Einstein, </a:t>
            </a:r>
            <a:r>
              <a:rPr lang="en-US" b="1" dirty="0" smtClean="0">
                <a:solidFill>
                  <a:srgbClr val="FFFFFF"/>
                </a:solidFill>
                <a:cs typeface="+mn-cs"/>
              </a:rPr>
              <a:t>1915</a:t>
            </a:r>
            <a:r>
              <a:rPr lang="en-US" b="1" dirty="0" smtClean="0">
                <a:cs typeface="+mn-cs"/>
              </a:rPr>
              <a:t>:</a:t>
            </a:r>
            <a:r>
              <a:rPr lang="en-US" dirty="0" smtClean="0">
                <a:cs typeface="+mn-cs"/>
              </a:rPr>
              <a:t> An object falls because it is moving on the straightest possible path in a curved, four-dimensional </a:t>
            </a:r>
            <a:r>
              <a:rPr lang="en-US" dirty="0" err="1" smtClean="0">
                <a:cs typeface="+mn-cs"/>
              </a:rPr>
              <a:t>spacetime</a:t>
            </a:r>
            <a:r>
              <a:rPr lang="en-US" dirty="0" smtClean="0">
                <a:cs typeface="+mn-cs"/>
              </a:rPr>
              <a:t> geometry.  The curvature is due to the mass-energy of the earth. 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Einstein</a:t>
            </a:r>
            <a:r>
              <a:rPr lang="ja-JP" altLang="en-US" dirty="0" smtClean="0">
                <a:latin typeface="Arial"/>
                <a:cs typeface="+mn-cs"/>
              </a:rPr>
              <a:t>’</a:t>
            </a:r>
            <a:r>
              <a:rPr lang="en-US" dirty="0" smtClean="0">
                <a:cs typeface="+mn-cs"/>
              </a:rPr>
              <a:t>s model of gravity can be made mathematically precise in his theory of General Relativity (GR)...</a:t>
            </a:r>
            <a:endParaRPr lang="en-US" dirty="0" smtClean="0">
              <a:latin typeface="Symbol" charset="0"/>
              <a:cs typeface="+mn-cs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33800"/>
            <a:ext cx="42972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9" name="Picture 5" descr="einste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9907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8"/>
    </mc:Choice>
    <mc:Fallback>
      <p:transition xmlns:p14="http://schemas.microsoft.com/office/powerpoint/2010/main" spd="slow" advTm="2500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General Relativity (GR)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143000"/>
            <a:ext cx="6096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 GR, gravity is not a force, rather it is a manifestation of spacetime curvature.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In general, the curvature </a:t>
            </a:r>
            <a:r>
              <a:rPr lang="en-US" i="1" smtClean="0">
                <a:cs typeface="+mn-cs"/>
              </a:rPr>
              <a:t>G</a:t>
            </a:r>
            <a:r>
              <a:rPr lang="en-US" i="1" baseline="-25000" smtClean="0">
                <a:latin typeface="Symbol" charset="0"/>
                <a:cs typeface="+mn-cs"/>
              </a:rPr>
              <a:t>mn</a:t>
            </a:r>
            <a:r>
              <a:rPr lang="en-US" smtClean="0">
                <a:cs typeface="+mn-cs"/>
              </a:rPr>
              <a:t> and mass-energy </a:t>
            </a:r>
            <a:r>
              <a:rPr lang="en-US" i="1" smtClean="0">
                <a:cs typeface="+mn-cs"/>
              </a:rPr>
              <a:t>T</a:t>
            </a:r>
            <a:r>
              <a:rPr lang="en-US" i="1" baseline="-25000" smtClean="0">
                <a:latin typeface="Symbol" charset="0"/>
                <a:cs typeface="+mn-cs"/>
              </a:rPr>
              <a:t>mn</a:t>
            </a:r>
            <a:r>
              <a:rPr lang="en-US" smtClean="0">
                <a:cs typeface="+mn-cs"/>
              </a:rPr>
              <a:t> are related by</a:t>
            </a:r>
          </a:p>
          <a:p>
            <a:pPr algn="ctr" eaLnBrk="1" hangingPunct="1">
              <a:buFontTx/>
              <a:buNone/>
              <a:defRPr/>
            </a:pPr>
            <a:r>
              <a:rPr lang="en-US" b="1" i="1" smtClean="0">
                <a:solidFill>
                  <a:schemeClr val="bg1"/>
                </a:solidFill>
                <a:cs typeface="+mn-cs"/>
              </a:rPr>
              <a:t>G</a:t>
            </a:r>
            <a:r>
              <a:rPr lang="en-US" b="1" i="1" baseline="-25000" smtClean="0">
                <a:solidFill>
                  <a:schemeClr val="bg1"/>
                </a:solidFill>
                <a:latin typeface="Symbol" charset="0"/>
                <a:cs typeface="+mn-cs"/>
              </a:rPr>
              <a:t>mn</a:t>
            </a:r>
            <a:r>
              <a:rPr lang="en-US" b="1" i="1" smtClean="0">
                <a:solidFill>
                  <a:schemeClr val="bg1"/>
                </a:solidFill>
                <a:cs typeface="+mn-cs"/>
              </a:rPr>
              <a:t> = 8</a:t>
            </a:r>
            <a:r>
              <a:rPr lang="en-US" b="1" i="1" smtClean="0">
                <a:solidFill>
                  <a:schemeClr val="bg1"/>
                </a:solidFill>
                <a:latin typeface="Symbol" charset="0"/>
                <a:cs typeface="+mn-cs"/>
              </a:rPr>
              <a:t>p </a:t>
            </a:r>
            <a:r>
              <a:rPr lang="en-US" b="1" i="1" smtClean="0">
                <a:solidFill>
                  <a:schemeClr val="bg1"/>
                </a:solidFill>
                <a:cs typeface="+mn-cs"/>
              </a:rPr>
              <a:t>T</a:t>
            </a:r>
            <a:r>
              <a:rPr lang="en-US" b="1" i="1" baseline="-25000" smtClean="0">
                <a:solidFill>
                  <a:schemeClr val="bg1"/>
                </a:solidFill>
                <a:latin typeface="Symbol" charset="0"/>
                <a:cs typeface="+mn-cs"/>
              </a:rPr>
              <a:t>mn</a:t>
            </a:r>
            <a:r>
              <a:rPr lang="en-US" b="1" i="1" baseline="-25000" smtClean="0">
                <a:solidFill>
                  <a:schemeClr val="bg1"/>
                </a:solidFill>
                <a:cs typeface="+mn-cs"/>
              </a:rPr>
              <a:t> </a:t>
            </a: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GR allowed us to have GPS, understand orbit of Mercury, and predict </a:t>
            </a:r>
            <a:r>
              <a:rPr lang="en-US" u="sng" smtClean="0">
                <a:cs typeface="+mn-cs"/>
              </a:rPr>
              <a:t>amazing new things...</a:t>
            </a:r>
            <a:endParaRPr lang="en-US" smtClean="0">
              <a:latin typeface="Symbol" charset="0"/>
              <a:cs typeface="+mn-cs"/>
            </a:endParaRPr>
          </a:p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16387" name="Picture 4" descr="ein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19200"/>
            <a:ext cx="26146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03"/>
    </mc:Choice>
    <mc:Fallback>
      <p:transition xmlns:p14="http://schemas.microsoft.com/office/powerpoint/2010/main" spd="slow" advTm="4290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 Few Predictions of GR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Gravitational lensing - bending of light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Black Holes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Gravitational Waves</a:t>
            </a:r>
          </a:p>
        </p:txBody>
      </p:sp>
      <p:pic>
        <p:nvPicPr>
          <p:cNvPr id="17411" name="Picture 4" descr="eclipsg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45720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859463" y="4267200"/>
            <a:ext cx="328453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>
                <a:solidFill>
                  <a:schemeClr val="bg1"/>
                </a:solidFill>
                <a:latin typeface="Lucida Grande" charset="0"/>
                <a:cs typeface="+mn-cs"/>
              </a:rPr>
              <a:t>Gravitational Lens G2237 + 0305, HST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8859" r="10811" b="20486"/>
          <a:stretch>
            <a:fillRect/>
          </a:stretch>
        </p:blipFill>
        <p:spPr bwMode="auto">
          <a:xfrm>
            <a:off x="6248400" y="1828800"/>
            <a:ext cx="251460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7"/>
    </mc:Choice>
    <mc:Fallback>
      <p:transition xmlns:p14="http://schemas.microsoft.com/office/powerpoint/2010/main" spd="slow" advTm="325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is a Black Hole?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A black hole is a region of space(/time) where the geometry is so distorted, nothing can escape -- not even light!</a:t>
            </a: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endParaRPr 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Formed either by collapsing stars, mergers of galaxies, or in the early universe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2819400"/>
            <a:ext cx="4543658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lisa_ca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4" r="5518" b="574"/>
          <a:stretch/>
        </p:blipFill>
        <p:spPr>
          <a:xfrm>
            <a:off x="4611279" y="2819400"/>
            <a:ext cx="4495800" cy="2676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6200" y="5257800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Photo: Lisa </a:t>
            </a:r>
            <a:r>
              <a:rPr lang="en-US" sz="1200" dirty="0" err="1" smtClean="0">
                <a:solidFill>
                  <a:schemeClr val="bg1"/>
                </a:solidFill>
              </a:rPr>
              <a:t>Katerina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57"/>
    </mc:Choice>
    <mc:Fallback>
      <p:transition xmlns:p14="http://schemas.microsoft.com/office/powerpoint/2010/main" spd="slow" advTm="3755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Astrophysical Black Holes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973513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06400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800600" y="1066800"/>
            <a:ext cx="34290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cs typeface="+mn-cs"/>
              </a:rPr>
              <a:t>...and driving radio jets in Cygnus</a:t>
            </a:r>
          </a:p>
          <a:p>
            <a:pPr>
              <a:spcBef>
                <a:spcPct val="50000"/>
              </a:spcBef>
              <a:defRPr/>
            </a:pPr>
            <a:endParaRPr lang="en-US" sz="2000">
              <a:solidFill>
                <a:schemeClr val="bg1"/>
              </a:solidFill>
              <a:cs typeface="+mn-cs"/>
            </a:endParaRPr>
          </a:p>
        </p:txBody>
      </p:sp>
      <p:pic>
        <p:nvPicPr>
          <p:cNvPr id="9225" name="SagAStar_BHEvidence.mpeg" descr="/Users.older/shawley/talks/Convo_Feb23_2007/SagAStar_BHEvidence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3162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84700"/>
            <a:ext cx="2286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81000" y="762000"/>
            <a:ext cx="3429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i="1" dirty="0">
                <a:solidFill>
                  <a:schemeClr val="bg1"/>
                </a:solidFill>
                <a:cs typeface="+mn-cs"/>
              </a:rPr>
              <a:t>Something</a:t>
            </a:r>
            <a:r>
              <a:rPr lang="en-US" sz="2000" dirty="0">
                <a:solidFill>
                  <a:schemeClr val="bg1"/>
                </a:solidFill>
                <a:cs typeface="+mn-cs"/>
              </a:rPr>
              <a:t> is making stars move really fast at the center of the Milky Way (Sag A*)...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90"/>
    </mc:Choice>
    <mc:Fallback>
      <p:transition xmlns:p14="http://schemas.microsoft.com/office/powerpoint/2010/main" spd="slow" advTm="731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8" fill="hold"/>
                                        <p:tgtEl>
                                          <p:spTgt spid="9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2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225"/>
        <p14:stopEvt time="19714" objId="922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are Gravitational Waves?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Gravitational waves are </a:t>
            </a:r>
            <a:r>
              <a:rPr lang="en-US" smtClean="0">
                <a:solidFill>
                  <a:srgbClr val="F5FF00"/>
                </a:solidFill>
                <a:cs typeface="+mn-cs"/>
              </a:rPr>
              <a:t>ripples in spacetime</a:t>
            </a:r>
            <a:r>
              <a:rPr lang="en-US" smtClean="0">
                <a:cs typeface="+mn-cs"/>
              </a:rPr>
              <a:t> which propagate at the speed of light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Similar to electromagnetic waves, except GW have two distinct polarizations,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plus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and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cross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: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8600"/>
            <a:ext cx="38100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4" name="Picture 7" descr="fig01-grav 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38600"/>
            <a:ext cx="39624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38"/>
    </mc:Choice>
    <mc:Fallback>
      <p:transition xmlns:p14="http://schemas.microsoft.com/office/powerpoint/2010/main" spd="slow" advTm="2433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How are GW Generated?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>
                <a:cs typeface="+mn-cs"/>
              </a:rPr>
              <a:t>Gravitational Waves are generated by just about any accelerating massive object</a:t>
            </a:r>
          </a:p>
          <a:p>
            <a:pPr eaLnBrk="1" hangingPunct="1">
              <a:defRPr/>
            </a:pPr>
            <a:r>
              <a:rPr lang="en-US" sz="3600" smtClean="0">
                <a:cs typeface="+mn-cs"/>
              </a:rPr>
              <a:t>Strongest sources of GW: dense, heavy masses going around each other very fast</a:t>
            </a:r>
          </a:p>
          <a:p>
            <a:pPr lvl="1" eaLnBrk="1" hangingPunct="1">
              <a:defRPr/>
            </a:pPr>
            <a:r>
              <a:rPr lang="en-US" sz="3200" smtClean="0"/>
              <a:t>binary black holes!</a:t>
            </a:r>
          </a:p>
          <a:p>
            <a:pPr lvl="1" eaLnBrk="1" hangingPunct="1">
              <a:defRPr/>
            </a:pPr>
            <a:r>
              <a:rPr lang="en-US" sz="3200" smtClean="0"/>
              <a:t>binary neutron stars</a:t>
            </a:r>
          </a:p>
          <a:p>
            <a:pPr lvl="1" eaLnBrk="1" hangingPunct="1">
              <a:defRPr/>
            </a:pPr>
            <a:r>
              <a:rPr lang="en-US" sz="3200" smtClean="0"/>
              <a:t>BH-NS binaries</a:t>
            </a:r>
          </a:p>
        </p:txBody>
      </p: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5334000" y="4191000"/>
            <a:ext cx="2057400" cy="1828800"/>
            <a:chOff x="1296" y="1632"/>
            <a:chExt cx="960" cy="960"/>
          </a:xfrm>
        </p:grpSpPr>
        <p:sp>
          <p:nvSpPr>
            <p:cNvPr id="11269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32" cy="43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270" name="Oval 6"/>
            <p:cNvSpPr>
              <a:spLocks noChangeArrowheads="1"/>
            </p:cNvSpPr>
            <p:nvPr/>
          </p:nvSpPr>
          <p:spPr bwMode="auto">
            <a:xfrm>
              <a:off x="1824" y="1728"/>
              <a:ext cx="432" cy="43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271" name="Arc 7"/>
            <p:cNvSpPr>
              <a:spLocks/>
            </p:cNvSpPr>
            <p:nvPr/>
          </p:nvSpPr>
          <p:spPr bwMode="auto">
            <a:xfrm flipV="1">
              <a:off x="1824" y="2190"/>
              <a:ext cx="384" cy="35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7482"/>
                <a:gd name="T2" fmla="*/ 20783 w 21600"/>
                <a:gd name="T3" fmla="*/ 27482 h 27482"/>
                <a:gd name="T4" fmla="*/ 0 w 21600"/>
                <a:gd name="T5" fmla="*/ 21600 h 27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7482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588"/>
                    <a:pt x="21325" y="25568"/>
                    <a:pt x="20783" y="27482"/>
                  </a:cubicBezTo>
                </a:path>
                <a:path w="21600" h="27482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588"/>
                    <a:pt x="21325" y="25568"/>
                    <a:pt x="20783" y="2748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272" name="Arc 8"/>
            <p:cNvSpPr>
              <a:spLocks/>
            </p:cNvSpPr>
            <p:nvPr/>
          </p:nvSpPr>
          <p:spPr bwMode="auto">
            <a:xfrm flipH="1">
              <a:off x="1344" y="1632"/>
              <a:ext cx="522" cy="414"/>
            </a:xfrm>
            <a:custGeom>
              <a:avLst/>
              <a:gdLst>
                <a:gd name="G0" fmla="+- 7745 0 0"/>
                <a:gd name="G1" fmla="+- 21600 0 0"/>
                <a:gd name="G2" fmla="+- 21600 0 0"/>
                <a:gd name="T0" fmla="*/ 0 w 29345"/>
                <a:gd name="T1" fmla="*/ 1437 h 27482"/>
                <a:gd name="T2" fmla="*/ 28528 w 29345"/>
                <a:gd name="T3" fmla="*/ 27482 h 27482"/>
                <a:gd name="T4" fmla="*/ 7745 w 29345"/>
                <a:gd name="T5" fmla="*/ 21600 h 27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345" h="27482" fill="none" extrusionOk="0">
                  <a:moveTo>
                    <a:pt x="-1" y="1436"/>
                  </a:moveTo>
                  <a:cubicBezTo>
                    <a:pt x="2471" y="486"/>
                    <a:pt x="5097" y="-1"/>
                    <a:pt x="7745" y="-1"/>
                  </a:cubicBezTo>
                  <a:cubicBezTo>
                    <a:pt x="19674" y="0"/>
                    <a:pt x="29345" y="9670"/>
                    <a:pt x="29345" y="21600"/>
                  </a:cubicBezTo>
                  <a:cubicBezTo>
                    <a:pt x="29345" y="23588"/>
                    <a:pt x="29070" y="25568"/>
                    <a:pt x="28528" y="27482"/>
                  </a:cubicBezTo>
                </a:path>
                <a:path w="29345" h="27482" stroke="0" extrusionOk="0">
                  <a:moveTo>
                    <a:pt x="-1" y="1436"/>
                  </a:moveTo>
                  <a:cubicBezTo>
                    <a:pt x="2471" y="486"/>
                    <a:pt x="5097" y="-1"/>
                    <a:pt x="7745" y="-1"/>
                  </a:cubicBezTo>
                  <a:cubicBezTo>
                    <a:pt x="19674" y="0"/>
                    <a:pt x="29345" y="9670"/>
                    <a:pt x="29345" y="21600"/>
                  </a:cubicBezTo>
                  <a:cubicBezTo>
                    <a:pt x="29345" y="23588"/>
                    <a:pt x="29070" y="25568"/>
                    <a:pt x="28528" y="27482"/>
                  </a:cubicBezTo>
                  <a:lnTo>
                    <a:pt x="7745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94"/>
    </mc:Choice>
    <mc:Fallback>
      <p:transition xmlns:p14="http://schemas.microsoft.com/office/powerpoint/2010/main" spd="slow" advTm="365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Prior Evidence of Gravity Waves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763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Indirect Detection: Binary Pulsar PSR1913+16</a:t>
            </a:r>
          </a:p>
        </p:txBody>
      </p:sp>
      <p:pic>
        <p:nvPicPr>
          <p:cNvPr id="22531" name="Picture 4" descr="psr1913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752600"/>
            <a:ext cx="4648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685800" y="2743200"/>
            <a:ext cx="441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4400">
                <a:latin typeface="Symbol" charset="0"/>
                <a:cs typeface="+mn-cs"/>
              </a:rPr>
              <a:t>·</a:t>
            </a:r>
            <a:endParaRPr lang="en-US" sz="2800">
              <a:latin typeface="Symbol" charset="0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2438400" y="3810000"/>
            <a:ext cx="5889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en-US" sz="4400">
                <a:latin typeface="Symbol" charset="0"/>
                <a:cs typeface="+mn-cs"/>
              </a:rPr>
              <a:t>·</a:t>
            </a:r>
            <a:endParaRPr lang="en-US" sz="2800">
              <a:latin typeface="Symbol" charset="0"/>
              <a:cs typeface="+mn-cs"/>
            </a:endParaRPr>
          </a:p>
        </p:txBody>
      </p:sp>
      <p:sp>
        <p:nvSpPr>
          <p:cNvPr id="12296" name="Arc 8"/>
          <p:cNvSpPr>
            <a:spLocks/>
          </p:cNvSpPr>
          <p:nvPr/>
        </p:nvSpPr>
        <p:spPr bwMode="auto">
          <a:xfrm>
            <a:off x="914400" y="2971800"/>
            <a:ext cx="228600" cy="304800"/>
          </a:xfrm>
          <a:custGeom>
            <a:avLst/>
            <a:gdLst>
              <a:gd name="G0" fmla="+- 225 0 0"/>
              <a:gd name="G1" fmla="+- 21600 0 0"/>
              <a:gd name="G2" fmla="+- 21600 0 0"/>
              <a:gd name="T0" fmla="*/ 0 w 21825"/>
              <a:gd name="T1" fmla="*/ 1 h 21600"/>
              <a:gd name="T2" fmla="*/ 21825 w 21825"/>
              <a:gd name="T3" fmla="*/ 21600 h 21600"/>
              <a:gd name="T4" fmla="*/ 225 w 2182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825" h="21600" fill="none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</a:path>
              <a:path w="21825" h="21600" stroke="0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  <a:lnTo>
                  <a:pt x="225" y="21600"/>
                </a:lnTo>
                <a:close/>
              </a:path>
            </a:pathLst>
          </a:custGeom>
          <a:noFill/>
          <a:ln w="57150" cap="rnd">
            <a:solidFill>
              <a:srgbClr val="F9134F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1828800" y="2438400"/>
            <a:ext cx="1460500" cy="488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tx2"/>
                </a:solidFill>
                <a:latin typeface="Arial Black" charset="0"/>
                <a:cs typeface="+mn-cs"/>
              </a:rPr>
              <a:t>17 / sec</a:t>
            </a:r>
            <a:endParaRPr lang="en-US" sz="2000">
              <a:latin typeface="Arial Black" charset="0"/>
              <a:cs typeface="+mn-cs"/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 rot="1440000">
            <a:off x="152400" y="2971800"/>
            <a:ext cx="2819400" cy="1143000"/>
          </a:xfrm>
          <a:prstGeom prst="ellipse">
            <a:avLst/>
          </a:prstGeom>
          <a:noFill/>
          <a:ln w="762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0F97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V="1">
            <a:off x="1219200" y="2667000"/>
            <a:ext cx="533400" cy="3048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 flipV="1">
            <a:off x="2743200" y="4267200"/>
            <a:ext cx="609600" cy="609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01" name="Arc 13"/>
          <p:cNvSpPr>
            <a:spLocks/>
          </p:cNvSpPr>
          <p:nvPr/>
        </p:nvSpPr>
        <p:spPr bwMode="auto">
          <a:xfrm>
            <a:off x="2133600" y="4419600"/>
            <a:ext cx="609600" cy="1524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7150" cap="rnd">
            <a:solidFill>
              <a:srgbClr val="F9134F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057400" y="4876800"/>
            <a:ext cx="1981200" cy="801688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tx2"/>
                </a:solidFill>
                <a:latin typeface="Arial Black" charset="0"/>
                <a:cs typeface="+mn-cs"/>
              </a:rPr>
              <a:t>period ~ 8 hr</a:t>
            </a:r>
            <a:endParaRPr lang="en-US" sz="2000">
              <a:latin typeface="Arial Black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58"/>
    </mc:Choice>
    <mc:Fallback>
      <p:transition xmlns:p14="http://schemas.microsoft.com/office/powerpoint/2010/main" spd="slow" advTm="1078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is LIGO?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763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Gravitational Waves are </a:t>
            </a:r>
            <a:r>
              <a:rPr lang="en-US" i="1" dirty="0" smtClean="0">
                <a:cs typeface="+mn-cs"/>
              </a:rPr>
              <a:t>very</a:t>
            </a:r>
            <a:r>
              <a:rPr lang="en-US" dirty="0" smtClean="0">
                <a:cs typeface="+mn-cs"/>
              </a:rPr>
              <a:t> weak, and only produce effects of order 10</a:t>
            </a:r>
            <a:r>
              <a:rPr lang="en-US" baseline="30000" dirty="0" smtClean="0">
                <a:cs typeface="+mn-cs"/>
              </a:rPr>
              <a:t>-21</a:t>
            </a:r>
            <a:r>
              <a:rPr lang="en-US" dirty="0" smtClean="0">
                <a:cs typeface="+mn-cs"/>
              </a:rPr>
              <a:t>.</a:t>
            </a:r>
          </a:p>
          <a:p>
            <a:pPr lvl="1" eaLnBrk="1" hangingPunct="1">
              <a:defRPr/>
            </a:pPr>
            <a:r>
              <a:rPr lang="en-US" dirty="0" smtClean="0"/>
              <a:t>In other words, these detectors must be the </a:t>
            </a:r>
            <a:r>
              <a:rPr lang="en-US" i="1" dirty="0" smtClean="0"/>
              <a:t>most sensitive instruments ever designed by man!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Two ways people have tried:</a:t>
            </a:r>
          </a:p>
          <a:p>
            <a:pPr lvl="1" eaLnBrk="1" hangingPunct="1">
              <a:defRPr/>
            </a:pPr>
            <a:r>
              <a:rPr lang="en-US" dirty="0" smtClean="0"/>
              <a:t>Resonant Bar Detectors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err="1" smtClean="0"/>
              <a:t>Interferometric</a:t>
            </a:r>
            <a:r>
              <a:rPr lang="en-US" dirty="0" smtClean="0"/>
              <a:t> Detectors...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1954213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943600" y="6096000"/>
            <a:ext cx="27797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>
                <a:solidFill>
                  <a:schemeClr val="bg1"/>
                </a:solidFill>
                <a:latin typeface="Lucida Grande" charset="0"/>
                <a:cs typeface="+mn-cs"/>
              </a:rPr>
              <a:t>Photo of Joseph Weber, courtesy</a:t>
            </a:r>
          </a:p>
          <a:p>
            <a:pPr>
              <a:defRPr/>
            </a:pPr>
            <a:r>
              <a:rPr lang="en-US" sz="1300">
                <a:solidFill>
                  <a:schemeClr val="bg1"/>
                </a:solidFill>
                <a:latin typeface="Lucida Grande" charset="0"/>
                <a:cs typeface="+mn-cs"/>
              </a:rPr>
              <a:t>AIP Emilio Segrè Visual Archives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4800600" y="4038600"/>
            <a:ext cx="14478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27"/>
    </mc:Choice>
    <mc:Fallback>
      <p:transition xmlns:p14="http://schemas.microsoft.com/office/powerpoint/2010/main" spd="slow" advTm="7592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How Does An Interferometer Work?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YouTube: LIGO Interferometer Video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Acoustical Analogue: </a:t>
            </a:r>
            <a:r>
              <a:rPr lang="en-US" dirty="0" err="1" smtClean="0"/>
              <a:t>Quincke’s</a:t>
            </a:r>
            <a:r>
              <a:rPr lang="en-US" dirty="0" smtClean="0"/>
              <a:t> Tube</a:t>
            </a:r>
            <a:endParaRPr lang="en-US" dirty="0"/>
          </a:p>
        </p:txBody>
      </p:sp>
      <p:pic>
        <p:nvPicPr>
          <p:cNvPr id="4" name="Picture 3" descr="Screen Shot 2016-03-01 at 7.30.05 PM.png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" b="3644"/>
          <a:stretch/>
        </p:blipFill>
        <p:spPr>
          <a:xfrm>
            <a:off x="2819400" y="1981200"/>
            <a:ext cx="3469777" cy="1936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724400"/>
            <a:ext cx="4165600" cy="195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257800"/>
            <a:ext cx="2399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Web Audio </a:t>
            </a:r>
            <a:r>
              <a:rPr lang="en-US" dirty="0" smtClean="0">
                <a:hlinkClick r:id="rId5"/>
              </a:rPr>
              <a:t>Demo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15"/>
    </mc:Choice>
    <mc:Fallback>
      <p:transition xmlns:p14="http://schemas.microsoft.com/office/powerpoint/2010/main" spd="slow" advTm="3441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lum bright="-2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/>
          <a:stretch/>
        </p:blipFill>
        <p:spPr bwMode="auto">
          <a:xfrm>
            <a:off x="-155332" y="457200"/>
            <a:ext cx="9832732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457200" y="1676400"/>
            <a:ext cx="8229600" cy="3581400"/>
          </a:xfrm>
          <a:prstGeom prst="rect">
            <a:avLst/>
          </a:prstGeom>
          <a:solidFill>
            <a:schemeClr val="accent2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Hearing the Still, Small Voice: STEM+AET Features of Gravitational Wave Detection</a:t>
            </a:r>
            <a:endParaRPr lang="en-US" dirty="0" smtClean="0"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Dr. Scott H. Hawley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Associate Professor of Physics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Belmont University</a:t>
            </a:r>
          </a:p>
          <a:p>
            <a:pPr eaLnBrk="1" hangingPunct="1">
              <a:defRPr/>
            </a:pPr>
            <a:endParaRPr lang="en-US" sz="2400" dirty="0" smtClean="0">
              <a:cs typeface="+mn-cs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257800" y="6324600"/>
            <a:ext cx="44958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bg1"/>
                </a:solidFill>
                <a:latin typeface="Helvetica Neue" charset="0"/>
                <a:cs typeface="+mn-cs"/>
              </a:rPr>
              <a:t>Image: Werner </a:t>
            </a:r>
            <a:r>
              <a:rPr lang="en-US" sz="1000" dirty="0" err="1">
                <a:solidFill>
                  <a:schemeClr val="bg1"/>
                </a:solidFill>
                <a:latin typeface="Helvetica Neue" charset="0"/>
                <a:cs typeface="+mn-cs"/>
              </a:rPr>
              <a:t>Benger</a:t>
            </a:r>
            <a:r>
              <a:rPr lang="en-US" sz="1000" dirty="0">
                <a:solidFill>
                  <a:schemeClr val="bg1"/>
                </a:solidFill>
                <a:latin typeface="Helvetica Neue" charset="0"/>
                <a:cs typeface="+mn-cs"/>
              </a:rPr>
              <a:t>, ZIB/AEI/</a:t>
            </a:r>
            <a:r>
              <a:rPr lang="en-US" sz="1000" dirty="0" err="1">
                <a:solidFill>
                  <a:schemeClr val="bg1"/>
                </a:solidFill>
                <a:latin typeface="Helvetica Neue" charset="0"/>
                <a:cs typeface="+mn-cs"/>
              </a:rPr>
              <a:t>ZoneIB</a:t>
            </a:r>
            <a:r>
              <a:rPr lang="en-US" sz="1000" dirty="0">
                <a:solidFill>
                  <a:schemeClr val="bg1"/>
                </a:solidFill>
                <a:latin typeface="Helvetica Neue" charset="0"/>
                <a:cs typeface="+mn-cs"/>
              </a:rPr>
              <a:t>/CCT/AHM.  Used with permission.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"/>
    </mc:Choice>
    <mc:Fallback>
      <p:transition xmlns:p14="http://schemas.microsoft.com/office/powerpoint/2010/main" spd="slow" advTm="16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is LIGO? </a:t>
            </a:r>
            <a:r>
              <a:rPr lang="en-US" dirty="0">
                <a:cs typeface="+mj-cs"/>
              </a:rPr>
              <a:t>c</a:t>
            </a:r>
            <a:r>
              <a:rPr lang="en-US" dirty="0" smtClean="0">
                <a:cs typeface="+mj-cs"/>
              </a:rPr>
              <a:t>ont’d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4572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Two detectors at different places on Earth</a:t>
            </a:r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4648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 flipH="1" flipV="1">
            <a:off x="3124200" y="4800600"/>
            <a:ext cx="55563" cy="29527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5605" name="Picture 10" descr="aerial_fu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38544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1" descr="LL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7"/>
          <a:stretch>
            <a:fillRect/>
          </a:stretch>
        </p:blipFill>
        <p:spPr bwMode="auto">
          <a:xfrm>
            <a:off x="5105400" y="3886200"/>
            <a:ext cx="3848100" cy="2452688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477000" y="3733800"/>
            <a:ext cx="2449513" cy="450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331B3"/>
                </a:solidFill>
                <a:latin typeface="Arial Black" charset="0"/>
                <a:cs typeface="+mn-cs"/>
              </a:rPr>
              <a:t>Livingston, LA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05600" y="1143000"/>
            <a:ext cx="2236788" cy="450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>
                <a:solidFill>
                  <a:srgbClr val="0331B3"/>
                </a:solidFill>
                <a:latin typeface="Arial Black" charset="0"/>
                <a:cs typeface="+mn-cs"/>
              </a:rPr>
              <a:t>Hanford , WA</a:t>
            </a:r>
            <a:endParaRPr lang="en-US" sz="1600">
              <a:solidFill>
                <a:srgbClr val="0331B3"/>
              </a:solidFill>
              <a:latin typeface="Arial Black" charset="0"/>
              <a:cs typeface="+mn-cs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 flipV="1">
            <a:off x="762000" y="2743200"/>
            <a:ext cx="55563" cy="295275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6324600"/>
            <a:ext cx="2288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Images: Barry </a:t>
            </a:r>
            <a:r>
              <a:rPr lang="en-US" sz="1400" dirty="0" err="1" smtClean="0">
                <a:solidFill>
                  <a:schemeClr val="bg1"/>
                </a:solidFill>
              </a:rPr>
              <a:t>Barish</a:t>
            </a:r>
            <a:r>
              <a:rPr lang="en-US" sz="1400" dirty="0" smtClean="0">
                <a:solidFill>
                  <a:schemeClr val="bg1"/>
                </a:solidFill>
              </a:rPr>
              <a:t> / LIGO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47"/>
    </mc:Choice>
    <mc:Fallback>
      <p:transition xmlns:p14="http://schemas.microsoft.com/office/powerpoint/2010/main" spd="slow" advTm="3564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How Sensitive is LIGO?</a:t>
            </a:r>
          </a:p>
        </p:txBody>
      </p:sp>
      <p:pic>
        <p:nvPicPr>
          <p:cNvPr id="2" name="Picture 1" descr="Screen Shot 2016-03-01 at 6.1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05000"/>
            <a:ext cx="4416958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7233" y="1371600"/>
            <a:ext cx="91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LIGO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63583" y="1371600"/>
            <a:ext cx="4149137" cy="4017781"/>
            <a:chOff x="4963583" y="1371600"/>
            <a:chExt cx="4149137" cy="40177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2954"/>
            <a:stretch/>
          </p:blipFill>
          <p:spPr>
            <a:xfrm>
              <a:off x="4963583" y="1905000"/>
              <a:ext cx="4149137" cy="348438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15426" y="1371600"/>
              <a:ext cx="3245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Human Auditory System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04"/>
    </mc:Choice>
    <mc:Fallback>
      <p:transition xmlns:p14="http://schemas.microsoft.com/office/powerpoint/2010/main" spd="slow" advTm="7240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7" y="152400"/>
            <a:ext cx="94488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is Involved in Detecting GW?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534400" cy="5867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Source Detection, Identification &amp; Localization: </a:t>
            </a:r>
          </a:p>
          <a:p>
            <a:pPr lvl="1">
              <a:defRPr/>
            </a:pPr>
            <a:r>
              <a:rPr lang="en-US" sz="2600" dirty="0" smtClean="0"/>
              <a:t>Music Business:  </a:t>
            </a:r>
          </a:p>
          <a:p>
            <a:pPr lvl="2">
              <a:defRPr/>
            </a:pPr>
            <a:r>
              <a:rPr lang="en-US" dirty="0" smtClean="0"/>
              <a:t>Mobile Apps: </a:t>
            </a:r>
            <a:r>
              <a:rPr lang="en-US" dirty="0" err="1" smtClean="0"/>
              <a:t>Shazam</a:t>
            </a:r>
            <a:r>
              <a:rPr lang="en-US" dirty="0" smtClean="0"/>
              <a:t>, </a:t>
            </a:r>
            <a:r>
              <a:rPr lang="en-US" dirty="0" err="1" smtClean="0"/>
              <a:t>SoundHound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Licensing / Royalties: YouTube, ASCAP, SESAC, BMI</a:t>
            </a:r>
          </a:p>
          <a:p>
            <a:pPr lvl="1">
              <a:defRPr/>
            </a:pPr>
            <a:r>
              <a:rPr lang="en-US" sz="2600" dirty="0" smtClean="0"/>
              <a:t>Health Sciences: Audiology</a:t>
            </a:r>
          </a:p>
          <a:p>
            <a:pPr lvl="1">
              <a:defRPr/>
            </a:pPr>
            <a:r>
              <a:rPr lang="en-US" sz="2600" dirty="0"/>
              <a:t>Public Safety: Gunshot </a:t>
            </a:r>
            <a:r>
              <a:rPr lang="en-US" sz="2600" dirty="0" smtClean="0"/>
              <a:t>detection</a:t>
            </a:r>
          </a:p>
          <a:p>
            <a:pPr>
              <a:defRPr/>
            </a:pPr>
            <a:r>
              <a:rPr lang="en-US" dirty="0" smtClean="0"/>
              <a:t>Signal Processing (Math/Physics/Audio Eng.): </a:t>
            </a:r>
          </a:p>
          <a:p>
            <a:pPr lvl="1">
              <a:defRPr/>
            </a:pPr>
            <a:r>
              <a:rPr lang="en-US" sz="2600" dirty="0" smtClean="0"/>
              <a:t>Waveform processing &amp; analysis (“Science DAW”)</a:t>
            </a:r>
          </a:p>
          <a:p>
            <a:pPr lvl="1">
              <a:defRPr/>
            </a:pPr>
            <a:r>
              <a:rPr lang="en-US" sz="2600" dirty="0" smtClean="0"/>
              <a:t>Matched Filter of Input Stream vs. Template(s)</a:t>
            </a:r>
          </a:p>
          <a:p>
            <a:pPr lvl="2">
              <a:defRPr/>
            </a:pPr>
            <a:r>
              <a:rPr lang="en-US" dirty="0" smtClean="0"/>
              <a:t>Spectral Processing / Fourier Transforms</a:t>
            </a:r>
          </a:p>
          <a:p>
            <a:pPr lvl="2">
              <a:defRPr/>
            </a:pPr>
            <a:r>
              <a:rPr lang="en-US" dirty="0" smtClean="0"/>
              <a:t>Temporal Processing / Cross-Correlation</a:t>
            </a:r>
          </a:p>
          <a:p>
            <a:pPr lvl="1">
              <a:defRPr/>
            </a:pPr>
            <a:r>
              <a:rPr lang="en-US" sz="2600" dirty="0" smtClean="0"/>
              <a:t>Data representation &amp; storage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86"/>
    </mc:Choice>
    <mc:Fallback>
      <p:transition xmlns:p14="http://schemas.microsoft.com/office/powerpoint/2010/main" spd="slow" advTm="10868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Matched Filter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YouTube video:</a:t>
            </a:r>
            <a:r>
              <a:rPr lang="en-US" dirty="0" smtClean="0"/>
              <a:t> cross-correlation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322049" y="1981200"/>
            <a:ext cx="6499904" cy="3889177"/>
            <a:chOff x="1752600" y="1981200"/>
            <a:chExt cx="6499904" cy="3889177"/>
          </a:xfrm>
        </p:grpSpPr>
        <p:pic>
          <p:nvPicPr>
            <p:cNvPr id="4" name="Picture 3" descr="Screen Shot 2016-03-01 at 7.55.56 PM.png">
              <a:hlinkClick r:id="rId2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981200"/>
              <a:ext cx="6477000" cy="362996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02552" y="5562600"/>
              <a:ext cx="3249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solidFill>
                    <a:schemeClr val="bg1"/>
                  </a:solidFill>
                </a:rPr>
                <a:t>Video: Michelle </a:t>
              </a:r>
              <a:r>
                <a:rPr lang="en-US" sz="1400" dirty="0" err="1">
                  <a:solidFill>
                    <a:schemeClr val="bg1"/>
                  </a:solidFill>
                </a:rPr>
                <a:t>Weirathmueller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74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2"/>
    </mc:Choice>
    <mc:Fallback>
      <p:transition xmlns:p14="http://schemas.microsoft.com/office/powerpoint/2010/main" spd="slow" advTm="88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Qdef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5" y="4876800"/>
            <a:ext cx="2286000" cy="1766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93726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What’s Involved in Detecting GW? </a:t>
            </a:r>
            <a:r>
              <a:rPr lang="en-US" dirty="0"/>
              <a:t>p</a:t>
            </a:r>
            <a:r>
              <a:rPr lang="en-US" dirty="0" smtClean="0"/>
              <a:t>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92" y="1143000"/>
            <a:ext cx="8915400" cy="5486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Isolation From Noise: </a:t>
            </a:r>
          </a:p>
          <a:p>
            <a:pPr lvl="1">
              <a:defRPr/>
            </a:pPr>
            <a:r>
              <a:rPr lang="en-US" i="1" dirty="0" smtClean="0">
                <a:solidFill>
                  <a:srgbClr val="00C2FF"/>
                </a:solidFill>
              </a:rPr>
              <a:t>Cryogenics</a:t>
            </a:r>
            <a:r>
              <a:rPr lang="en-US" dirty="0" smtClean="0"/>
              <a:t>, Vacuums</a:t>
            </a:r>
          </a:p>
          <a:p>
            <a:pPr lvl="1">
              <a:defRPr/>
            </a:pPr>
            <a:r>
              <a:rPr lang="en-US" dirty="0" smtClean="0"/>
              <a:t>Mechanical Engineering:</a:t>
            </a:r>
          </a:p>
          <a:p>
            <a:pPr lvl="2">
              <a:defRPr/>
            </a:pPr>
            <a:r>
              <a:rPr lang="en-US" dirty="0" smtClean="0"/>
              <a:t>Quadruple pendulum system, + active seismic isolation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200400"/>
            <a:ext cx="1917130" cy="2280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3200400"/>
            <a:ext cx="2994732" cy="2247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5486400"/>
            <a:ext cx="6019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300" dirty="0">
                <a:solidFill>
                  <a:srgbClr val="00C2FF"/>
                </a:solidFill>
              </a:rPr>
              <a:t>Demo: Series of </a:t>
            </a:r>
            <a:r>
              <a:rPr lang="en-US" sz="2300" dirty="0" smtClean="0">
                <a:solidFill>
                  <a:srgbClr val="00C2FF"/>
                </a:solidFill>
              </a:rPr>
              <a:t>Simple Harmonic Oscillators / Helmholtz </a:t>
            </a:r>
            <a:r>
              <a:rPr lang="en-US" sz="2300" dirty="0">
                <a:solidFill>
                  <a:srgbClr val="00C2FF"/>
                </a:solidFill>
              </a:rPr>
              <a:t>resonators / Parametric </a:t>
            </a:r>
            <a:r>
              <a:rPr lang="en-US" sz="2300" dirty="0" err="1" smtClean="0">
                <a:solidFill>
                  <a:srgbClr val="00C2FF"/>
                </a:solidFill>
              </a:rPr>
              <a:t>Eqs</a:t>
            </a:r>
            <a:r>
              <a:rPr lang="en-US" sz="2300" dirty="0" smtClean="0">
                <a:solidFill>
                  <a:srgbClr val="00C2FF"/>
                </a:solidFill>
              </a:rPr>
              <a:t>:</a:t>
            </a:r>
            <a:endParaRPr lang="en-US" sz="2300" dirty="0">
              <a:solidFill>
                <a:srgbClr val="00C2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10"/>
    </mc:Choice>
    <mc:Fallback>
      <p:transition xmlns:p14="http://schemas.microsoft.com/office/powerpoint/2010/main" spd="slow" advTm="838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93726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What’s Involved in Detecting GW? </a:t>
            </a:r>
            <a:r>
              <a:rPr lang="en-US" dirty="0"/>
              <a:t>p</a:t>
            </a:r>
            <a:r>
              <a:rPr lang="en-US" dirty="0" smtClean="0"/>
              <a:t>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6019800" cy="1447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 smtClean="0"/>
              <a:t>Providing a Template Signal:</a:t>
            </a:r>
          </a:p>
        </p:txBody>
      </p:sp>
      <p:pic>
        <p:nvPicPr>
          <p:cNvPr id="4" name="Picture 4" descr="Bbhmr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8800"/>
            <a:ext cx="4977567" cy="410863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152400" y="1828800"/>
            <a:ext cx="441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C2FF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accent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hlink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defRPr/>
            </a:pPr>
            <a:r>
              <a:rPr lang="en-US" sz="2400" dirty="0" smtClean="0"/>
              <a:t>Math, Theoretical Physics: </a:t>
            </a:r>
          </a:p>
          <a:p>
            <a:pPr lvl="2">
              <a:defRPr/>
            </a:pPr>
            <a:r>
              <a:rPr lang="en-US" sz="2200" dirty="0" smtClean="0"/>
              <a:t>Differential Geometry, Nonlinear Dynamics, Numerical Analysis</a:t>
            </a:r>
          </a:p>
          <a:p>
            <a:pPr lvl="1">
              <a:defRPr/>
            </a:pPr>
            <a:r>
              <a:rPr lang="en-US" sz="2400" dirty="0" smtClean="0"/>
              <a:t>Computer Science:</a:t>
            </a:r>
          </a:p>
          <a:p>
            <a:pPr lvl="2">
              <a:defRPr/>
            </a:pPr>
            <a:r>
              <a:rPr lang="en-US" sz="2200" dirty="0" smtClean="0"/>
              <a:t>Computer Modeling/Simulation</a:t>
            </a:r>
          </a:p>
          <a:p>
            <a:pPr lvl="2">
              <a:defRPr/>
            </a:pPr>
            <a:r>
              <a:rPr lang="en-US" sz="2200" dirty="0" smtClean="0"/>
              <a:t>High Performance (Super-)Computing</a:t>
            </a:r>
          </a:p>
          <a:p>
            <a:pPr lvl="2">
              <a:defRPr/>
            </a:pPr>
            <a:r>
              <a:rPr lang="en-US" sz="2200" dirty="0" smtClean="0"/>
              <a:t>Big Data</a:t>
            </a:r>
          </a:p>
          <a:p>
            <a:pPr lvl="2">
              <a:defRPr/>
            </a:pPr>
            <a:r>
              <a:rPr lang="en-US" sz="2200" dirty="0" smtClean="0"/>
              <a:t>Visualization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34200" y="5867400"/>
            <a:ext cx="2288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Image: Barry </a:t>
            </a:r>
            <a:r>
              <a:rPr lang="en-US" sz="1400" dirty="0" err="1" smtClean="0">
                <a:solidFill>
                  <a:schemeClr val="bg1"/>
                </a:solidFill>
              </a:rPr>
              <a:t>Barish</a:t>
            </a:r>
            <a:r>
              <a:rPr lang="en-US" sz="1400" dirty="0" smtClean="0">
                <a:solidFill>
                  <a:schemeClr val="bg1"/>
                </a:solidFill>
              </a:rPr>
              <a:t> / LIGO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8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09"/>
    </mc:Choice>
    <mc:Fallback>
      <p:transition xmlns:p14="http://schemas.microsoft.com/office/powerpoint/2010/main" spd="slow" advTm="563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Supercomputer Simulations…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48400" y="5943600"/>
            <a:ext cx="1295400" cy="381000"/>
          </a:xfrm>
        </p:spPr>
        <p:txBody>
          <a:bodyPr/>
          <a:lstStyle/>
          <a:p>
            <a:pPr algn="r" eaLnBrk="1" hangingPunct="1">
              <a:buFontTx/>
              <a:buNone/>
              <a:defRPr/>
            </a:pPr>
            <a:r>
              <a:rPr lang="en-US" sz="1400" dirty="0" smtClean="0">
                <a:solidFill>
                  <a:schemeClr val="bg1"/>
                </a:solidFill>
                <a:latin typeface="Times"/>
                <a:cs typeface="Times"/>
              </a:rPr>
              <a:t>F. Pretorius</a:t>
            </a:r>
          </a:p>
        </p:txBody>
      </p:sp>
      <p:pic>
        <p:nvPicPr>
          <p:cNvPr id="28676" name="phi_r_z_U.mpg" descr="/Users/shawley/talks/BSAS_Jan18_2006/phi_r_z_U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4360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85"/>
    </mc:Choice>
    <mc:Fallback>
      <p:transition xmlns:p14="http://schemas.microsoft.com/office/powerpoint/2010/main" spd="slow" advTm="4028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6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676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78" objId="28676"/>
        <p14:pauseEvt time="13097" objId="28676"/>
        <p14:seekEvt time="13097" objId="28676" seek="108"/>
        <p14:resumeEvt time="13097" objId="28676"/>
        <p14:pauseEvt time="17989" objId="28676"/>
        <p14:seekEvt time="19090" objId="28676" seek="27"/>
        <p14:seekEvt time="19137" objId="28676" seek="27"/>
        <p14:seekEvt time="19163" objId="28676" seek="27"/>
        <p14:resumeEvt time="19923" objId="28676"/>
        <p14:stopEvt time="28545" objId="28676"/>
        <p14:playEvt time="29939" objId="28676"/>
        <p14:pauseEvt time="38507" objId="28676"/>
        <p14:stopEvt time="40285" objId="2867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Do We Know the Discovery is Right?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4953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Same signal at both detectors</a:t>
            </a:r>
          </a:p>
          <a:p>
            <a:pPr>
              <a:defRPr/>
            </a:pPr>
            <a:r>
              <a:rPr lang="en-US" sz="2800" dirty="0" smtClean="0">
                <a:solidFill>
                  <a:schemeClr val="accent1">
                    <a:lumMod val="90000"/>
                  </a:schemeClr>
                </a:solidFill>
              </a:rPr>
              <a:t>Signal is completely uncorrelated with sensor data from any other part of detectors’ operation (e.g., from seismic data)</a:t>
            </a:r>
          </a:p>
          <a:p>
            <a:pPr>
              <a:defRPr/>
            </a:pPr>
            <a:r>
              <a:rPr lang="en-US" sz="2800" dirty="0" smtClean="0"/>
              <a:t>“False </a:t>
            </a:r>
            <a:r>
              <a:rPr lang="en-US" sz="2800" dirty="0"/>
              <a:t>alarm rate estimated to be less than 1 event per </a:t>
            </a:r>
            <a:r>
              <a:rPr lang="en-US" sz="2800" dirty="0" smtClean="0"/>
              <a:t>203,000 </a:t>
            </a:r>
            <a:r>
              <a:rPr lang="en-US" sz="2800" dirty="0"/>
              <a:t>years, equivalent to a significance </a:t>
            </a:r>
            <a:r>
              <a:rPr lang="en-US" sz="2800" dirty="0" smtClean="0"/>
              <a:t>greater than 5.1σ”</a:t>
            </a:r>
          </a:p>
          <a:p>
            <a:pPr>
              <a:defRPr/>
            </a:pPr>
            <a:r>
              <a:rPr lang="en-US" sz="2800" dirty="0" smtClean="0">
                <a:solidFill>
                  <a:srgbClr val="9ED3D7"/>
                </a:solidFill>
              </a:rPr>
              <a:t>(Agrees </a:t>
            </a:r>
            <a:r>
              <a:rPr lang="en-US" sz="2800" dirty="0">
                <a:solidFill>
                  <a:srgbClr val="9ED3D7"/>
                </a:solidFill>
              </a:rPr>
              <a:t>with numerical </a:t>
            </a:r>
            <a:r>
              <a:rPr lang="en-US" sz="2800" dirty="0" smtClean="0">
                <a:solidFill>
                  <a:srgbClr val="9ED3D7"/>
                </a:solidFill>
              </a:rPr>
              <a:t>simulations)</a:t>
            </a:r>
          </a:p>
          <a:p>
            <a:pPr>
              <a:defRPr/>
            </a:pPr>
            <a:r>
              <a:rPr lang="en-US" sz="2800" dirty="0" smtClean="0"/>
              <a:t>…and months of checking, plus peer review &amp; acceptance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09"/>
    </mc:Choice>
    <mc:Fallback>
      <p:transition xmlns:p14="http://schemas.microsoft.com/office/powerpoint/2010/main" spd="slow" advTm="1023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3726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Why Should We Be Excited?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5715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Complaints: </a:t>
            </a:r>
          </a:p>
          <a:p>
            <a:pPr lvl="1">
              <a:defRPr/>
            </a:pPr>
            <a:r>
              <a:rPr lang="en-US" sz="2400" dirty="0" smtClean="0"/>
              <a:t>“It’s not </a:t>
            </a:r>
            <a:r>
              <a:rPr lang="en-US" sz="2400" dirty="0"/>
              <a:t>n</a:t>
            </a:r>
            <a:r>
              <a:rPr lang="en-US" sz="2400" dirty="0" smtClean="0"/>
              <a:t>ew physics” / “We already </a:t>
            </a:r>
            <a:r>
              <a:rPr lang="en-US" sz="2400" dirty="0"/>
              <a:t>k</a:t>
            </a:r>
            <a:r>
              <a:rPr lang="en-US" sz="2400" dirty="0" smtClean="0"/>
              <a:t>new </a:t>
            </a:r>
            <a:r>
              <a:rPr lang="en-US" sz="2400" dirty="0"/>
              <a:t>g</a:t>
            </a:r>
            <a:r>
              <a:rPr lang="en-US" sz="2400" dirty="0" smtClean="0"/>
              <a:t>ravity </a:t>
            </a:r>
            <a:r>
              <a:rPr lang="en-US" sz="2400" dirty="0"/>
              <a:t>w</a:t>
            </a:r>
            <a:r>
              <a:rPr lang="en-US" sz="2400" dirty="0" smtClean="0"/>
              <a:t>aves </a:t>
            </a:r>
            <a:r>
              <a:rPr lang="en-US" sz="2400" dirty="0"/>
              <a:t>e</a:t>
            </a:r>
            <a:r>
              <a:rPr lang="en-US" sz="2400" dirty="0" smtClean="0"/>
              <a:t>xist”</a:t>
            </a:r>
          </a:p>
          <a:p>
            <a:pPr lvl="1">
              <a:defRPr/>
            </a:pPr>
            <a:r>
              <a:rPr lang="en-US" sz="2400" dirty="0" smtClean="0"/>
              <a:t>“GW are so weak…No relevance for life on Earth”</a:t>
            </a:r>
          </a:p>
          <a:p>
            <a:pPr>
              <a:defRPr/>
            </a:pPr>
            <a:r>
              <a:rPr lang="en-US" sz="2800" dirty="0" smtClean="0"/>
              <a:t>Responses:</a:t>
            </a:r>
          </a:p>
          <a:p>
            <a:pPr lvl="1">
              <a:defRPr/>
            </a:pPr>
            <a:r>
              <a:rPr lang="en-US" sz="2400" dirty="0" smtClean="0"/>
              <a:t>GWs from black hole mergers give us insight into strong-field General Relativity: never been tested</a:t>
            </a:r>
          </a:p>
          <a:p>
            <a:pPr lvl="1">
              <a:defRPr/>
            </a:pPr>
            <a:r>
              <a:rPr lang="en-US" sz="2400" dirty="0" smtClean="0"/>
              <a:t>Also, GW detection will open a new “window” of Astronomy, through which new discoveries await!   “GWs penetrate more”</a:t>
            </a:r>
          </a:p>
          <a:p>
            <a:pPr lvl="1">
              <a:defRPr/>
            </a:pPr>
            <a:r>
              <a:rPr lang="en-US" sz="2400" dirty="0" smtClean="0"/>
              <a:t>Relevant because Astronomy informs our understanding of our place in the universe.</a:t>
            </a:r>
          </a:p>
          <a:p>
            <a:pPr lvl="1">
              <a:defRPr/>
            </a:pPr>
            <a:r>
              <a:rPr lang="en-US" sz="2400" dirty="0" smtClean="0"/>
              <a:t>Excited because it’s like the moon landing! ;-) 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05"/>
    </mc:Choice>
    <mc:Fallback>
      <p:transition xmlns:p14="http://schemas.microsoft.com/office/powerpoint/2010/main" spd="slow" advTm="576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Does The Future Hold?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572000" cy="5486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Better Detection!</a:t>
            </a:r>
          </a:p>
          <a:p>
            <a:pPr lvl="1">
              <a:defRPr/>
            </a:pPr>
            <a:r>
              <a:rPr lang="en-US" dirty="0" smtClean="0"/>
              <a:t>Improved sensitivity</a:t>
            </a:r>
          </a:p>
          <a:p>
            <a:pPr lvl="2">
              <a:defRPr/>
            </a:pPr>
            <a:r>
              <a:rPr lang="en-US" dirty="0" smtClean="0"/>
              <a:t>Will allow for more detections (“seeing farther”)</a:t>
            </a:r>
          </a:p>
          <a:p>
            <a:pPr lvl="1">
              <a:defRPr/>
            </a:pPr>
            <a:r>
              <a:rPr lang="en-US" dirty="0" smtClean="0"/>
              <a:t>Detectors in Italy, Germany, Japan, India</a:t>
            </a:r>
          </a:p>
          <a:p>
            <a:pPr lvl="2">
              <a:defRPr/>
            </a:pPr>
            <a:r>
              <a:rPr lang="en-US" dirty="0" smtClean="0"/>
              <a:t>Will improve source localization</a:t>
            </a:r>
          </a:p>
          <a:p>
            <a:pPr lvl="1">
              <a:defRPr/>
            </a:pPr>
            <a:r>
              <a:rPr lang="en-US" dirty="0" smtClean="0"/>
              <a:t>Detector in Space!</a:t>
            </a:r>
          </a:p>
          <a:p>
            <a:pPr>
              <a:defRPr/>
            </a:pPr>
            <a:r>
              <a:rPr lang="en-US" dirty="0" smtClean="0"/>
              <a:t>New Astronomy!...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28800"/>
            <a:ext cx="4413887" cy="3648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32"/>
    </mc:Choice>
    <mc:Fallback>
      <p:transition xmlns:p14="http://schemas.microsoft.com/office/powerpoint/2010/main" spd="slow" advTm="799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0"/>
            <a:ext cx="8153400" cy="4876800"/>
          </a:xfrm>
        </p:spPr>
        <p:txBody>
          <a:bodyPr/>
          <a:lstStyle/>
          <a:p>
            <a:pPr>
              <a:buFont typeface="Arial"/>
              <a:buChar char="•"/>
              <a:defRPr/>
            </a:pPr>
            <a:r>
              <a:rPr lang="en-US" sz="4000" dirty="0" smtClean="0"/>
              <a:t>Demo: Song Identification</a:t>
            </a:r>
          </a:p>
          <a:p>
            <a:pPr>
              <a:buFont typeface="Arial"/>
              <a:buChar char="•"/>
              <a:defRPr/>
            </a:pPr>
            <a:r>
              <a:rPr lang="en-US" sz="4000" dirty="0" smtClean="0"/>
              <a:t>What is the LIGO Discovery?</a:t>
            </a:r>
          </a:p>
          <a:p>
            <a:pPr>
              <a:buFont typeface="Arial"/>
              <a:buChar char="•"/>
              <a:defRPr/>
            </a:pPr>
            <a:r>
              <a:rPr lang="en-US" sz="4000" dirty="0" smtClean="0"/>
              <a:t>How Was This Discovery Made?</a:t>
            </a:r>
          </a:p>
          <a:p>
            <a:pPr>
              <a:buFont typeface="Arial"/>
              <a:buChar char="•"/>
              <a:defRPr/>
            </a:pPr>
            <a:r>
              <a:rPr lang="en-US" sz="4000" dirty="0" smtClean="0"/>
              <a:t>Why Should We Be Excited?</a:t>
            </a:r>
          </a:p>
          <a:p>
            <a:pPr marL="0" indent="0">
              <a:buNone/>
              <a:defRPr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112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"/>
    </mc:Choice>
    <mc:Fallback>
      <p:transition xmlns:p14="http://schemas.microsoft.com/office/powerpoint/2010/main" spd="slow" advTm="1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Future: GW Astronomy!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23335" r="21498" b="15228"/>
          <a:stretch>
            <a:fillRect/>
          </a:stretch>
        </p:blipFill>
        <p:spPr bwMode="auto">
          <a:xfrm>
            <a:off x="2057400" y="1143000"/>
            <a:ext cx="4919663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2"/>
    </mc:Choice>
    <mc:Fallback>
      <p:transition xmlns:p14="http://schemas.microsoft.com/office/powerpoint/2010/main" spd="slow" advTm="354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Future: LISA</a:t>
            </a:r>
          </a:p>
        </p:txBody>
      </p:sp>
      <p:pic>
        <p:nvPicPr>
          <p:cNvPr id="29698" name="Picture 3" descr="spacecraft_concept_19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4864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LISA (an ESA project) will be an </a:t>
            </a:r>
            <a:r>
              <a:rPr lang="en-US" sz="2400" dirty="0" err="1" smtClean="0">
                <a:cs typeface="+mn-cs"/>
              </a:rPr>
              <a:t>interferometric</a:t>
            </a:r>
            <a:r>
              <a:rPr lang="en-US" sz="2400" dirty="0" smtClean="0">
                <a:cs typeface="+mn-cs"/>
              </a:rPr>
              <a:t> detector consisting of a network of three satellites, orbiting the sun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1"/>
    </mc:Choice>
    <mc:Fallback>
      <p:transition xmlns:p14="http://schemas.microsoft.com/office/powerpoint/2010/main" spd="slow" advTm="238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the LIGO Discovery Say About How Science is Done?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8382000" cy="5257800"/>
          </a:xfrm>
        </p:spPr>
        <p:txBody>
          <a:bodyPr/>
          <a:lstStyle/>
          <a:p>
            <a:r>
              <a:rPr lang="en-US" sz="2800" dirty="0" smtClean="0"/>
              <a:t>“Big Science” collaboration</a:t>
            </a:r>
          </a:p>
          <a:p>
            <a:pPr lvl="1"/>
            <a:r>
              <a:rPr lang="en-US" sz="2400" dirty="0"/>
              <a:t>“Founded in 1997, the LSC is currently made up of more than 1000 scientists from dozens of institutions and 15 countries </a:t>
            </a:r>
            <a:r>
              <a:rPr lang="en-US" sz="2400" dirty="0" smtClean="0"/>
              <a:t>worldwide.”  -- </a:t>
            </a:r>
            <a:r>
              <a:rPr lang="en-US" sz="2400" dirty="0" err="1" smtClean="0"/>
              <a:t>ligo.org</a:t>
            </a:r>
            <a:r>
              <a:rPr lang="en-US" sz="2400" dirty="0" smtClean="0"/>
              <a:t>/about</a:t>
            </a:r>
          </a:p>
          <a:p>
            <a:pPr lvl="1"/>
            <a:r>
              <a:rPr lang="en-US" sz="2400" dirty="0" smtClean="0"/>
              <a:t>Largest NSF-funded project ever</a:t>
            </a:r>
          </a:p>
          <a:p>
            <a:pPr lvl="1"/>
            <a:r>
              <a:rPr lang="en-US" sz="2400" dirty="0"/>
              <a:t>Sustained commitment over 25 years </a:t>
            </a:r>
            <a:r>
              <a:rPr lang="en-US" sz="2400" dirty="0" smtClean="0"/>
              <a:t>(ahem, </a:t>
            </a:r>
            <a:r>
              <a:rPr lang="en-US" sz="2400" dirty="0"/>
              <a:t>NASA?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Integrity of researchers: No announcement until…</a:t>
            </a:r>
          </a:p>
          <a:p>
            <a:pPr lvl="1"/>
            <a:r>
              <a:rPr lang="en-US" sz="2400" dirty="0" smtClean="0"/>
              <a:t>Results were checked, re-checked...</a:t>
            </a:r>
          </a:p>
          <a:p>
            <a:pPr lvl="1"/>
            <a:r>
              <a:rPr lang="en-US" sz="2400" dirty="0" smtClean="0"/>
              <a:t>Paper(s) submitted, peer-reviewed and accepted</a:t>
            </a:r>
          </a:p>
          <a:p>
            <a:pPr lvl="1"/>
            <a:r>
              <a:rPr lang="en-US" sz="2400" dirty="0"/>
              <a:t>P</a:t>
            </a:r>
            <a:r>
              <a:rPr lang="en-US" sz="2400" dirty="0" smtClean="0"/>
              <a:t>aper(s) published!  (Feb 12, 2016).</a:t>
            </a:r>
          </a:p>
          <a:p>
            <a:r>
              <a:rPr lang="en-US" sz="2800" dirty="0" smtClean="0"/>
              <a:t>Effort, commitment, &amp; community pay off!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668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50"/>
    </mc:Choice>
    <mc:Fallback>
      <p:transition xmlns:p14="http://schemas.microsoft.com/office/powerpoint/2010/main" spd="slow" advTm="920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How Can I Get Involved?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458200" cy="5486400"/>
          </a:xfrm>
        </p:spPr>
        <p:txBody>
          <a:bodyPr/>
          <a:lstStyle/>
          <a:p>
            <a:pPr>
              <a:defRPr/>
            </a:pPr>
            <a:r>
              <a:rPr lang="en-US" sz="3000" dirty="0" smtClean="0"/>
              <a:t>More work in </a:t>
            </a:r>
            <a:r>
              <a:rPr lang="en-US" sz="3000" dirty="0"/>
              <a:t>modeling, detection and data analysis </a:t>
            </a:r>
            <a:r>
              <a:rPr lang="en-US" sz="3000" dirty="0" smtClean="0"/>
              <a:t>needed </a:t>
            </a:r>
            <a:r>
              <a:rPr lang="en-US" sz="3000" dirty="0"/>
              <a:t>to detect </a:t>
            </a:r>
            <a:r>
              <a:rPr lang="en-US" sz="3000" dirty="0" smtClean="0"/>
              <a:t>GW =&gt; careers </a:t>
            </a:r>
            <a:r>
              <a:rPr lang="en-US" sz="3000" dirty="0"/>
              <a:t>in GW astronomy</a:t>
            </a:r>
            <a:r>
              <a:rPr lang="en-US" sz="3000" dirty="0" smtClean="0"/>
              <a:t>!</a:t>
            </a:r>
          </a:p>
          <a:p>
            <a:pPr>
              <a:defRPr/>
            </a:pPr>
            <a:r>
              <a:rPr lang="en-US" sz="3000" dirty="0"/>
              <a:t>Learn calculus, physics and/or computer </a:t>
            </a:r>
            <a:r>
              <a:rPr lang="en-US" sz="3000" dirty="0" smtClean="0"/>
              <a:t>science</a:t>
            </a:r>
            <a:endParaRPr lang="en-US" sz="3000" dirty="0" smtClean="0"/>
          </a:p>
          <a:p>
            <a:pPr>
              <a:defRPr/>
            </a:pPr>
            <a:r>
              <a:rPr lang="en-US" sz="3000" dirty="0" smtClean="0"/>
              <a:t>Run </a:t>
            </a:r>
            <a:r>
              <a:rPr lang="en-US" sz="3000" dirty="0" err="1" smtClean="0"/>
              <a:t>Einstein@Home</a:t>
            </a:r>
            <a:r>
              <a:rPr lang="en-US" sz="3000" dirty="0" smtClean="0"/>
              <a:t> / BOINC screensaver</a:t>
            </a:r>
          </a:p>
          <a:p>
            <a:pPr>
              <a:defRPr/>
            </a:pPr>
            <a:r>
              <a:rPr lang="en-US" sz="3000" dirty="0" smtClean="0"/>
              <a:t>Join </a:t>
            </a:r>
            <a:r>
              <a:rPr lang="en-US" sz="3000" dirty="0" smtClean="0"/>
              <a:t>Society of Physics Students (SPS)!</a:t>
            </a:r>
          </a:p>
          <a:p>
            <a:pPr>
              <a:defRPr/>
            </a:pPr>
            <a:r>
              <a:rPr lang="en-US" sz="3000" dirty="0" smtClean="0"/>
              <a:t>Apps: Come to Belmont Summer Camp</a:t>
            </a:r>
          </a:p>
          <a:p>
            <a:pPr>
              <a:defRPr/>
            </a:pPr>
            <a:r>
              <a:rPr lang="en-US" sz="3000" dirty="0" smtClean="0"/>
              <a:t>Summer Research Experience for Undergraduates</a:t>
            </a:r>
          </a:p>
          <a:p>
            <a:pPr lvl="1">
              <a:defRPr/>
            </a:pPr>
            <a:r>
              <a:rPr lang="en-US" sz="2600" dirty="0" smtClean="0"/>
              <a:t>LSU, Florida, Caltech, Hanford, others…</a:t>
            </a:r>
          </a:p>
          <a:p>
            <a:pPr>
              <a:defRPr/>
            </a:pPr>
            <a:r>
              <a:rPr lang="en-US" sz="3000" dirty="0" smtClean="0"/>
              <a:t>Come to Belmont!</a:t>
            </a:r>
          </a:p>
          <a:p>
            <a:pPr>
              <a:defRPr/>
            </a:pPr>
            <a:r>
              <a:rPr lang="en-US" sz="3000" dirty="0" smtClean="0"/>
              <a:t>Tell your politicians to support basic science research (e.g. NSF &amp; NASA)!</a:t>
            </a:r>
          </a:p>
          <a:p>
            <a:pPr>
              <a:defRPr/>
            </a:pP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514600"/>
            <a:ext cx="1219200" cy="542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28956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1</a:t>
            </a:r>
            <a:r>
              <a:rPr lang="en-US" sz="1800" baseline="30000" dirty="0" smtClean="0">
                <a:solidFill>
                  <a:schemeClr val="bg1"/>
                </a:solidFill>
              </a:rPr>
              <a:t>st</a:t>
            </a:r>
            <a:r>
              <a:rPr lang="en-US" sz="1800" dirty="0" smtClean="0">
                <a:solidFill>
                  <a:schemeClr val="bg1"/>
                </a:solidFill>
              </a:rPr>
              <a:t> SPS Meeting: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March 30, 10AM WAC 4098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21"/>
    </mc:Choice>
    <mc:Fallback>
      <p:transition xmlns:p14="http://schemas.microsoft.com/office/powerpoint/2010/main" spd="slow" advTm="12232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Links &amp; References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6868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Lucida Grande" charset="0"/>
                <a:cs typeface="+mn-cs"/>
                <a:hlinkClick r:id="rId2"/>
              </a:rPr>
              <a:t>http://www.ligo.org</a:t>
            </a:r>
            <a:r>
              <a:rPr lang="en-US" dirty="0" smtClean="0">
                <a:latin typeface="Lucida Grande" charset="0"/>
                <a:cs typeface="+mn-cs"/>
              </a:rPr>
              <a:t>:</a:t>
            </a:r>
          </a:p>
          <a:p>
            <a:pPr lvl="1" eaLnBrk="1" hangingPunct="1">
              <a:defRPr/>
            </a:pPr>
            <a:r>
              <a:rPr lang="en-US" dirty="0">
                <a:latin typeface="Lucida Grande" charset="0"/>
                <a:cs typeface="+mn-cs"/>
                <a:hlinkClick r:id="rId3"/>
              </a:rPr>
              <a:t>http://ligo.org/</a:t>
            </a:r>
            <a:r>
              <a:rPr lang="en-US" dirty="0" smtClean="0">
                <a:latin typeface="Lucida Grande" charset="0"/>
                <a:cs typeface="+mn-cs"/>
                <a:hlinkClick r:id="rId3"/>
              </a:rPr>
              <a:t>teachers.php</a:t>
            </a:r>
            <a:endParaRPr lang="en-US" dirty="0" smtClean="0">
              <a:latin typeface="Lucida Grande" charset="0"/>
              <a:cs typeface="+mn-cs"/>
            </a:endParaRPr>
          </a:p>
          <a:p>
            <a:pPr lvl="2" eaLnBrk="1" hangingPunct="1">
              <a:defRPr/>
            </a:pPr>
            <a:r>
              <a:rPr lang="en-US" dirty="0" smtClean="0">
                <a:latin typeface="Lucida Grande" charset="0"/>
                <a:cs typeface="+mn-cs"/>
              </a:rPr>
              <a:t>Activities, Labs</a:t>
            </a:r>
          </a:p>
          <a:p>
            <a:pPr lvl="1" eaLnBrk="1" hangingPunct="1">
              <a:defRPr/>
            </a:pPr>
            <a:r>
              <a:rPr lang="en-US" dirty="0">
                <a:latin typeface="Lucida Grande" charset="0"/>
                <a:cs typeface="+mn-cs"/>
                <a:hlinkClick r:id="rId4"/>
              </a:rPr>
              <a:t>http://ligo.org</a:t>
            </a:r>
            <a:r>
              <a:rPr lang="en-US" dirty="0" smtClean="0">
                <a:latin typeface="Lucida Grande" charset="0"/>
                <a:cs typeface="+mn-cs"/>
                <a:hlinkClick r:id="rId4"/>
              </a:rPr>
              <a:t>/students.php</a:t>
            </a:r>
            <a:endParaRPr lang="en-US" dirty="0" smtClean="0">
              <a:latin typeface="Lucida Grande" charset="0"/>
              <a:cs typeface="+mn-cs"/>
            </a:endParaRPr>
          </a:p>
          <a:p>
            <a:pPr lvl="2" eaLnBrk="1" hangingPunct="1">
              <a:defRPr/>
            </a:pPr>
            <a:r>
              <a:rPr lang="en-US" dirty="0" smtClean="0">
                <a:latin typeface="Lucida Grande" charset="0"/>
                <a:cs typeface="+mn-cs"/>
              </a:rPr>
              <a:t>Games!</a:t>
            </a:r>
          </a:p>
          <a:p>
            <a:pPr eaLnBrk="1" hangingPunct="1">
              <a:defRPr/>
            </a:pPr>
            <a:r>
              <a:rPr lang="en-US" sz="2800" dirty="0">
                <a:latin typeface="Lucida Grande" charset="0"/>
                <a:hlinkClick r:id="rId5"/>
              </a:rPr>
              <a:t>http://</a:t>
            </a:r>
            <a:r>
              <a:rPr lang="en-US" sz="2800" dirty="0" smtClean="0">
                <a:latin typeface="Lucida Grande" charset="0"/>
                <a:hlinkClick r:id="rId5"/>
              </a:rPr>
              <a:t>www.einsteinathome.org</a:t>
            </a:r>
            <a:r>
              <a:rPr lang="en-US" sz="2800" dirty="0" smtClean="0">
                <a:latin typeface="Lucida Grande" charset="0"/>
              </a:rPr>
              <a:t> (analyze data)</a:t>
            </a:r>
          </a:p>
          <a:p>
            <a:pPr eaLnBrk="1" hangingPunct="1">
              <a:defRPr/>
            </a:pPr>
            <a:r>
              <a:rPr lang="en-US" sz="2800" dirty="0" smtClean="0">
                <a:latin typeface="Lucida Grande" charset="0"/>
                <a:cs typeface="+mn-cs"/>
                <a:hlinkClick r:id="rId6"/>
              </a:rPr>
              <a:t>http://SoundsOfSpacetime.org</a:t>
            </a:r>
            <a:r>
              <a:rPr lang="en-US" sz="2800" dirty="0" smtClean="0">
                <a:latin typeface="Lucida Grande" charset="0"/>
                <a:cs typeface="+mn-cs"/>
              </a:rPr>
              <a:t> (audio apps)</a:t>
            </a:r>
          </a:p>
          <a:p>
            <a:pPr eaLnBrk="1" hangingPunct="1">
              <a:defRPr/>
            </a:pPr>
            <a:r>
              <a:rPr lang="en-US" sz="2800" dirty="0">
                <a:latin typeface="Lucida Grande" charset="0"/>
                <a:cs typeface="+mn-cs"/>
                <a:hlinkClick r:id="rId7"/>
              </a:rPr>
              <a:t>http://www.black-</a:t>
            </a:r>
            <a:r>
              <a:rPr lang="en-US" sz="2800" dirty="0" smtClean="0">
                <a:latin typeface="Lucida Grande" charset="0"/>
                <a:cs typeface="+mn-cs"/>
                <a:hlinkClick r:id="rId7"/>
              </a:rPr>
              <a:t>holes.org</a:t>
            </a:r>
            <a:r>
              <a:rPr lang="en-US" sz="2800" dirty="0" smtClean="0">
                <a:latin typeface="Lucida Grande" charset="0"/>
                <a:cs typeface="+mn-cs"/>
              </a:rPr>
              <a:t> (public ed.)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Several images used in this talk came from Dr. Barry </a:t>
            </a:r>
            <a:r>
              <a:rPr lang="en-US" dirty="0" err="1" smtClean="0">
                <a:cs typeface="+mn-cs"/>
              </a:rPr>
              <a:t>Barish</a:t>
            </a:r>
            <a:r>
              <a:rPr lang="en-US" dirty="0" smtClean="0">
                <a:cs typeface="+mn-cs"/>
              </a:rPr>
              <a:t>, LIGO/Caltech</a:t>
            </a:r>
            <a:endParaRPr lang="en-US" sz="1600" dirty="0" smtClean="0">
              <a:latin typeface="Lucida Grande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7"/>
    </mc:Choice>
    <mc:Fallback>
      <p:transition xmlns:p14="http://schemas.microsoft.com/office/powerpoint/2010/main" spd="slow" advTm="266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858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Black Holes at Belmont</a:t>
            </a:r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458200" cy="54864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Initial Data Solver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computer code</a:t>
            </a:r>
          </a:p>
          <a:p>
            <a:pPr lvl="1" eaLnBrk="1" hangingPunct="1">
              <a:defRPr/>
            </a:pPr>
            <a:r>
              <a:rPr lang="en-US" smtClean="0"/>
              <a:t>Simulations need good initial data for spinning BH binaries; our ID will be in demand! </a:t>
            </a:r>
          </a:p>
          <a:p>
            <a:pPr lvl="2" eaLnBrk="1" hangingPunct="1">
              <a:defRPr/>
            </a:pPr>
            <a:r>
              <a:rPr lang="en-US" smtClean="0"/>
              <a:t>Need to get bugs in parallel mesh refinement ironed out</a:t>
            </a:r>
          </a:p>
        </p:txBody>
      </p:sp>
      <p:pic>
        <p:nvPicPr>
          <p:cNvPr id="34825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342900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6" name="Picture 1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24200"/>
            <a:ext cx="3725863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286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ED3D7"/>
                </a:solidFill>
              </a:rPr>
              <a:t>(In case anyone asks:)</a:t>
            </a:r>
            <a:endParaRPr lang="en-US" dirty="0">
              <a:solidFill>
                <a:srgbClr val="9ED3D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Can Use ID Solver for Science!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Study of binary BH spin-spin interaction:</a:t>
            </a:r>
          </a:p>
        </p:txBody>
      </p:sp>
      <p:pic>
        <p:nvPicPr>
          <p:cNvPr id="34819" name="Picture 4" descr="be_vs_theta_phi.pdf                                            000F0C86Macintosh HD                   BFACF773:"/>
          <p:cNvPicPr>
            <a:picLocks noChangeAspect="1" noChangeArrowheads="1"/>
          </p:cNvPicPr>
          <p:nvPr/>
        </p:nvPicPr>
        <p:blipFill>
          <a:blip r:embed="rId3">
            <a:lum bright="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r="5133"/>
          <a:stretch>
            <a:fillRect/>
          </a:stretch>
        </p:blipFill>
        <p:spPr bwMode="auto">
          <a:xfrm>
            <a:off x="4800600" y="3527425"/>
            <a:ext cx="4151313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xzyz.pdf                                                       000F0C86Macintosh HD                   BFACF77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6193" y="380207"/>
            <a:ext cx="24368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181600" y="2057400"/>
            <a:ext cx="3810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F5FF00"/>
                </a:solidFill>
                <a:cs typeface="+mn-cs"/>
              </a:rPr>
              <a:t>From </a:t>
            </a:r>
            <a:r>
              <a:rPr lang="ja-JP" altLang="en-US" sz="1400">
                <a:solidFill>
                  <a:srgbClr val="F5FF00"/>
                </a:solidFill>
                <a:latin typeface="Arial"/>
                <a:cs typeface="+mn-cs"/>
              </a:rPr>
              <a:t>“</a:t>
            </a:r>
            <a:r>
              <a:rPr lang="en-US" sz="1400">
                <a:solidFill>
                  <a:srgbClr val="F5FF00"/>
                </a:solidFill>
                <a:cs typeface="+mn-cs"/>
              </a:rPr>
              <a:t>Spin Dependence in Computational Black Hole Data,</a:t>
            </a:r>
            <a:r>
              <a:rPr lang="ja-JP" altLang="en-US" sz="1400">
                <a:solidFill>
                  <a:srgbClr val="F5FF00"/>
                </a:solidFill>
                <a:latin typeface="Arial"/>
                <a:cs typeface="+mn-cs"/>
              </a:rPr>
              <a:t>”</a:t>
            </a:r>
            <a:r>
              <a:rPr lang="en-US" sz="1400">
                <a:solidFill>
                  <a:srgbClr val="F5FF00"/>
                </a:solidFill>
                <a:cs typeface="+mn-cs"/>
              </a:rPr>
              <a:t> SH, M. J. Vitalo, &amp; R. ,. Matzner</a:t>
            </a:r>
            <a:r>
              <a:rPr lang="ja-JP" altLang="en-US" sz="1400">
                <a:solidFill>
                  <a:srgbClr val="F5FF00"/>
                </a:solidFill>
                <a:latin typeface="Arial"/>
                <a:cs typeface="+mn-cs"/>
              </a:rPr>
              <a:t>”</a:t>
            </a:r>
            <a:r>
              <a:rPr lang="en-US" sz="1400">
                <a:solidFill>
                  <a:srgbClr val="F5FF00"/>
                </a:solidFill>
                <a:cs typeface="+mn-cs"/>
              </a:rPr>
              <a:t>        gr-qc/0604100. Aug2006.</a:t>
            </a:r>
          </a:p>
        </p:txBody>
      </p:sp>
      <p:graphicFrame>
        <p:nvGraphicFramePr>
          <p:cNvPr id="34822" name="Object 8"/>
          <p:cNvGraphicFramePr>
            <a:graphicFrameLocks noChangeAspect="1"/>
          </p:cNvGraphicFramePr>
          <p:nvPr/>
        </p:nvGraphicFramePr>
        <p:xfrm>
          <a:off x="1295400" y="4648200"/>
          <a:ext cx="2819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09" name="Equation" r:id="rId5" imgW="1854200" imgH="457200" progId="Equation.3">
                  <p:embed/>
                </p:oleObj>
              </mc:Choice>
              <mc:Fallback>
                <p:oleObj name="Equation" r:id="rId5" imgW="18542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648200"/>
                        <a:ext cx="2819400" cy="69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10"/>
          <p:cNvGraphicFramePr>
            <a:graphicFrameLocks noChangeAspect="1"/>
          </p:cNvGraphicFramePr>
          <p:nvPr/>
        </p:nvGraphicFramePr>
        <p:xfrm>
          <a:off x="990600" y="5867400"/>
          <a:ext cx="29495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10" name="Equation" r:id="rId7" imgW="1778000" imgH="368300" progId="Equation.3">
                  <p:embed/>
                </p:oleObj>
              </mc:Choice>
              <mc:Fallback>
                <p:oleObj name="Equation" r:id="rId7" imgW="1778000" imgH="368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867400"/>
                        <a:ext cx="2949575" cy="611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5" name="Freeform 11"/>
          <p:cNvSpPr>
            <a:spLocks/>
          </p:cNvSpPr>
          <p:nvPr/>
        </p:nvSpPr>
        <p:spPr bwMode="auto">
          <a:xfrm>
            <a:off x="3886200" y="5029200"/>
            <a:ext cx="2209800" cy="1143000"/>
          </a:xfrm>
          <a:custGeom>
            <a:avLst/>
            <a:gdLst>
              <a:gd name="T0" fmla="*/ 0 w 912"/>
              <a:gd name="T1" fmla="*/ 768 h 768"/>
              <a:gd name="T2" fmla="*/ 912 w 912"/>
              <a:gd name="T3" fmla="*/ 0 h 76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12" h="768">
                <a:moveTo>
                  <a:pt x="0" y="768"/>
                </a:moveTo>
                <a:cubicBezTo>
                  <a:pt x="0" y="768"/>
                  <a:pt x="456" y="384"/>
                  <a:pt x="912" y="0"/>
                </a:cubicBezTo>
              </a:path>
            </a:pathLst>
          </a:custGeom>
          <a:noFill/>
          <a:ln w="22225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76200" y="47244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C2FF"/>
                </a:solidFill>
                <a:cs typeface="+mn-cs"/>
              </a:rPr>
              <a:t>Expected:</a:t>
            </a: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4114800" y="4953000"/>
            <a:ext cx="2209800" cy="609600"/>
          </a:xfrm>
          <a:prstGeom prst="line">
            <a:avLst/>
          </a:prstGeom>
          <a:noFill/>
          <a:ln w="22225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0" y="5562600"/>
            <a:ext cx="441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C2FF"/>
                </a:solidFill>
                <a:cs typeface="+mn-cs"/>
              </a:rPr>
              <a:t>Plus addt</a:t>
            </a:r>
            <a:r>
              <a:rPr lang="ja-JP" altLang="en-US" sz="1800">
                <a:solidFill>
                  <a:srgbClr val="00C2FF"/>
                </a:solidFill>
                <a:latin typeface="Arial"/>
                <a:cs typeface="+mn-cs"/>
              </a:rPr>
              <a:t>’</a:t>
            </a:r>
            <a:r>
              <a:rPr lang="en-US" sz="1800">
                <a:solidFill>
                  <a:srgbClr val="00C2FF"/>
                </a:solidFill>
                <a:cs typeface="+mn-cs"/>
              </a:rPr>
              <a:t>l </a:t>
            </a:r>
            <a:r>
              <a:rPr lang="ja-JP" altLang="en-US" sz="1800">
                <a:solidFill>
                  <a:srgbClr val="00C2FF"/>
                </a:solidFill>
                <a:latin typeface="Arial"/>
                <a:cs typeface="+mn-cs"/>
              </a:rPr>
              <a:t>“</a:t>
            </a:r>
            <a:r>
              <a:rPr lang="en-US" sz="1800">
                <a:solidFill>
                  <a:srgbClr val="00C2FF"/>
                </a:solidFill>
                <a:cs typeface="+mn-cs"/>
              </a:rPr>
              <a:t>mass quadrupole moment</a:t>
            </a:r>
            <a:r>
              <a:rPr lang="ja-JP" altLang="en-US" sz="1800">
                <a:solidFill>
                  <a:srgbClr val="00C2FF"/>
                </a:solidFill>
                <a:latin typeface="Arial"/>
                <a:cs typeface="+mn-cs"/>
              </a:rPr>
              <a:t>”</a:t>
            </a:r>
            <a:r>
              <a:rPr lang="en-US" sz="1800">
                <a:solidFill>
                  <a:srgbClr val="00C2FF"/>
                </a:solidFill>
                <a:cs typeface="+mn-cs"/>
              </a:rPr>
              <a:t> effect: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-24597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ED3D7"/>
                </a:solidFill>
              </a:rPr>
              <a:t>(In case anyone asks:)</a:t>
            </a:r>
            <a:endParaRPr lang="en-US" dirty="0">
              <a:solidFill>
                <a:srgbClr val="9ED3D7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Demo: Song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143000"/>
            <a:ext cx="7239000" cy="518978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Song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Noise + Song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Noise + Quieter Song (-6dB)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Noise + Even Quieter Song (-12dB)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Noise + </a:t>
            </a:r>
            <a:r>
              <a:rPr lang="en-US" dirty="0" smtClean="0"/>
              <a:t>Quietest Song (</a:t>
            </a:r>
            <a:r>
              <a:rPr lang="en-US" dirty="0"/>
              <a:t>-</a:t>
            </a:r>
            <a:r>
              <a:rPr lang="en-US" dirty="0" smtClean="0"/>
              <a:t>18dB</a:t>
            </a:r>
            <a:r>
              <a:rPr lang="en-US" dirty="0"/>
              <a:t>)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TDBli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" y="1066800"/>
            <a:ext cx="812800" cy="812800"/>
          </a:xfrm>
          <a:prstGeom prst="rect">
            <a:avLst/>
          </a:prstGeom>
        </p:spPr>
      </p:pic>
      <p:pic>
        <p:nvPicPr>
          <p:cNvPr id="5" name="TDBlindQ12dB+Nois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" y="4572000"/>
            <a:ext cx="812800" cy="812800"/>
          </a:xfrm>
          <a:prstGeom prst="rect">
            <a:avLst/>
          </a:prstGeom>
        </p:spPr>
      </p:pic>
      <p:pic>
        <p:nvPicPr>
          <p:cNvPr id="6" name="TDBlind+Nois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" y="2209800"/>
            <a:ext cx="812800" cy="812800"/>
          </a:xfrm>
          <a:prstGeom prst="rect">
            <a:avLst/>
          </a:prstGeom>
        </p:spPr>
      </p:pic>
      <p:pic>
        <p:nvPicPr>
          <p:cNvPr id="7" name="TDBlindQ6dB+Nois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" y="3352800"/>
            <a:ext cx="812800" cy="812800"/>
          </a:xfrm>
          <a:prstGeom prst="rect">
            <a:avLst/>
          </a:prstGeom>
        </p:spPr>
      </p:pic>
      <p:pic>
        <p:nvPicPr>
          <p:cNvPr id="13" name="TDBlindQ18dB+Nois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" y="5715000"/>
            <a:ext cx="812800" cy="812800"/>
          </a:xfrm>
          <a:prstGeom prst="rect">
            <a:avLst/>
          </a:prstGeom>
        </p:spPr>
      </p:pic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7543800" y="1066800"/>
            <a:ext cx="1219200" cy="1447800"/>
            <a:chOff x="1137557" y="3509433"/>
            <a:chExt cx="2525486" cy="2815168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157663"/>
              <a:ext cx="2209800" cy="2166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1137557" y="3509433"/>
              <a:ext cx="2525486" cy="65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Shazam</a:t>
              </a:r>
              <a:r>
                <a:rPr lang="en-US" sz="1600" dirty="0">
                  <a:solidFill>
                    <a:schemeClr val="bg1"/>
                  </a:solidFill>
                </a:rPr>
                <a:t>:</a:t>
              </a:r>
            </a:p>
          </p:txBody>
        </p:sp>
      </p:grp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6172200" y="1066800"/>
            <a:ext cx="1219201" cy="1447800"/>
            <a:chOff x="5099955" y="3509433"/>
            <a:chExt cx="2525487" cy="2815167"/>
          </a:xfrm>
        </p:grpSpPr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099955" y="3509433"/>
              <a:ext cx="2525487" cy="59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dirty="0" err="1">
                  <a:solidFill>
                    <a:schemeClr val="bg1"/>
                  </a:solidFill>
                </a:rPr>
                <a:t>SoundHound</a:t>
              </a:r>
              <a:r>
                <a:rPr lang="en-US" sz="1400" dirty="0">
                  <a:solidFill>
                    <a:schemeClr val="bg1"/>
                  </a:solidFill>
                </a:rPr>
                <a:t>:</a:t>
              </a:r>
            </a:p>
          </p:txBody>
        </p:sp>
        <p:pic>
          <p:nvPicPr>
            <p:cNvPr id="15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114799"/>
              <a:ext cx="2209799" cy="220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"/>
    </mc:Choice>
    <mc:Fallback>
      <p:transition xmlns:p14="http://schemas.microsoft.com/office/powerpoint/2010/main" spd="slow" advTm="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3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0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0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0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the LIGO Discovery?</a:t>
            </a:r>
            <a:endParaRPr lang="en-US" dirty="0"/>
          </a:p>
        </p:txBody>
      </p:sp>
      <p:pic>
        <p:nvPicPr>
          <p:cNvPr id="4" name="Content Placeholder 3" descr="ligochirpimag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r="17839"/>
          <a:stretch/>
        </p:blipFill>
        <p:spPr>
          <a:xfrm>
            <a:off x="228600" y="2743200"/>
            <a:ext cx="4408488" cy="3816350"/>
          </a:xfrm>
        </p:spPr>
      </p:pic>
      <p:pic>
        <p:nvPicPr>
          <p:cNvPr id="5" name="Content Placeholder 3" descr="sky-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6237"/>
          <a:stretch/>
        </p:blipFill>
        <p:spPr bwMode="auto">
          <a:xfrm>
            <a:off x="4724400" y="2743200"/>
            <a:ext cx="4343400" cy="37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1066800" y="1066800"/>
            <a:ext cx="754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"Up until now, we have been deaf to the universe. Today, we are able to hear gravitational waves for the first time.”</a:t>
            </a:r>
          </a:p>
          <a:p>
            <a:r>
              <a:rPr lang="en-US" dirty="0">
                <a:solidFill>
                  <a:srgbClr val="FFFF00"/>
                </a:solidFill>
              </a:rPr>
              <a:t>	         -Dr. Dave </a:t>
            </a:r>
            <a:r>
              <a:rPr lang="en-US" dirty="0" err="1">
                <a:solidFill>
                  <a:srgbClr val="FFFF00"/>
                </a:solidFill>
              </a:rPr>
              <a:t>Reitze</a:t>
            </a:r>
            <a:r>
              <a:rPr lang="en-US" dirty="0">
                <a:solidFill>
                  <a:srgbClr val="FFFF00"/>
                </a:solidFill>
              </a:rPr>
              <a:t>, LIGO Executive Director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7944" y="2362200"/>
            <a:ext cx="720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800" dirty="0">
                <a:solidFill>
                  <a:srgbClr val="FFFFFF"/>
                </a:solidFill>
              </a:rPr>
              <a:t>September 14, </a:t>
            </a:r>
            <a:r>
              <a:rPr lang="da-DK" sz="1800" dirty="0" smtClean="0">
                <a:solidFill>
                  <a:srgbClr val="FFFFFF"/>
                </a:solidFill>
              </a:rPr>
              <a:t>2015:  </a:t>
            </a:r>
            <a:r>
              <a:rPr lang="da-DK" sz="1800" dirty="0" err="1" smtClean="0">
                <a:solidFill>
                  <a:srgbClr val="FFFFFF"/>
                </a:solidFill>
              </a:rPr>
              <a:t>Exactly</a:t>
            </a:r>
            <a:r>
              <a:rPr lang="da-DK" sz="1800" dirty="0" smtClean="0">
                <a:solidFill>
                  <a:srgbClr val="FFFFFF"/>
                </a:solidFill>
              </a:rPr>
              <a:t> 100 Years </a:t>
            </a:r>
            <a:r>
              <a:rPr lang="da-DK" sz="1800" dirty="0" err="1" smtClean="0">
                <a:solidFill>
                  <a:srgbClr val="FFFFFF"/>
                </a:solidFill>
              </a:rPr>
              <a:t>After</a:t>
            </a:r>
            <a:r>
              <a:rPr lang="da-DK" sz="1800" dirty="0" smtClean="0">
                <a:solidFill>
                  <a:srgbClr val="FFFFFF"/>
                </a:solidFill>
              </a:rPr>
              <a:t> </a:t>
            </a:r>
            <a:r>
              <a:rPr lang="da-DK" sz="1800" dirty="0" err="1" smtClean="0">
                <a:solidFill>
                  <a:srgbClr val="FFFFFF"/>
                </a:solidFill>
              </a:rPr>
              <a:t>Einstein’s</a:t>
            </a:r>
            <a:r>
              <a:rPr lang="da-DK" sz="1800" dirty="0" smtClean="0">
                <a:solidFill>
                  <a:srgbClr val="FFFFFF"/>
                </a:solidFill>
              </a:rPr>
              <a:t> </a:t>
            </a:r>
            <a:r>
              <a:rPr lang="da-DK" sz="1800" dirty="0" err="1" smtClean="0">
                <a:solidFill>
                  <a:srgbClr val="FFFFFF"/>
                </a:solidFill>
              </a:rPr>
              <a:t>Prediction</a:t>
            </a:r>
            <a:r>
              <a:rPr lang="da-DK" sz="1800" dirty="0" smtClean="0">
                <a:solidFill>
                  <a:srgbClr val="FFFFFF"/>
                </a:solidFill>
              </a:rPr>
              <a:t>!</a:t>
            </a:r>
            <a:endParaRPr lang="da-DK" sz="1800" dirty="0">
              <a:solidFill>
                <a:srgbClr val="FFFFFF"/>
              </a:solidFill>
            </a:endParaRP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"/>
    </mc:Choice>
    <mc:Fallback>
      <p:transition xmlns:p14="http://schemas.microsoft.com/office/powerpoint/2010/main" spd="slow" advTm="13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1534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is the LIGO Discovery? p2</a:t>
            </a:r>
            <a:endParaRPr lang="en-US" dirty="0"/>
          </a:p>
        </p:txBody>
      </p:sp>
      <p:grpSp>
        <p:nvGrpSpPr>
          <p:cNvPr id="39939" name="Group 11"/>
          <p:cNvGrpSpPr>
            <a:grpSpLocks/>
          </p:cNvGrpSpPr>
          <p:nvPr/>
        </p:nvGrpSpPr>
        <p:grpSpPr bwMode="auto">
          <a:xfrm>
            <a:off x="1066800" y="914400"/>
            <a:ext cx="7467600" cy="5746750"/>
            <a:chOff x="1066800" y="914401"/>
            <a:chExt cx="7467600" cy="5746080"/>
          </a:xfrm>
        </p:grpSpPr>
        <p:pic>
          <p:nvPicPr>
            <p:cNvPr id="39940" name="Picture 7" descr="Screen Shot 2016-03-01 at 4.51.1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5"/>
            <a:stretch>
              <a:fillRect/>
            </a:stretch>
          </p:blipFill>
          <p:spPr bwMode="auto">
            <a:xfrm>
              <a:off x="1066800" y="914401"/>
              <a:ext cx="7467600" cy="349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1" name="Picture 10" descr="Screen Shot 2016-03-01 at 4.51.58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419600"/>
              <a:ext cx="7467600" cy="224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LIGO Gravitational Wave Chir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5105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"/>
    </mc:Choice>
    <mc:Fallback>
      <p:transition xmlns:p14="http://schemas.microsoft.com/office/powerpoint/2010/main" spd="slow" advTm="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Discovery</a:t>
            </a:r>
            <a:r>
              <a:rPr lang="en-US" baseline="0" dirty="0" smtClean="0"/>
              <a:t> p.3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305800" cy="5486400"/>
          </a:xfrm>
        </p:spPr>
        <p:txBody>
          <a:bodyPr/>
          <a:lstStyle/>
          <a:p>
            <a:r>
              <a:rPr lang="en-US" sz="2800" dirty="0"/>
              <a:t>“It matches the </a:t>
            </a:r>
            <a:r>
              <a:rPr lang="en-US" sz="2800" dirty="0" smtClean="0"/>
              <a:t>waveform predicted </a:t>
            </a:r>
            <a:r>
              <a:rPr lang="en-US" sz="2800" dirty="0"/>
              <a:t>by general relativity for the </a:t>
            </a:r>
            <a:r>
              <a:rPr lang="en-US" sz="2800" dirty="0" err="1"/>
              <a:t>inspiral</a:t>
            </a:r>
            <a:r>
              <a:rPr lang="en-US" sz="2800" dirty="0"/>
              <a:t> and merger of a pair of black holes and the </a:t>
            </a:r>
            <a:r>
              <a:rPr lang="en-US" sz="2800" dirty="0" err="1"/>
              <a:t>ringdown</a:t>
            </a:r>
            <a:r>
              <a:rPr lang="en-US" sz="2800" dirty="0"/>
              <a:t> of </a:t>
            </a:r>
            <a:r>
              <a:rPr lang="en-US" sz="2800" dirty="0" smtClean="0"/>
              <a:t>the resulting </a:t>
            </a:r>
            <a:r>
              <a:rPr lang="en-US" sz="2800" dirty="0"/>
              <a:t>single black hole</a:t>
            </a:r>
            <a:r>
              <a:rPr lang="en-US" sz="2800" dirty="0" smtClean="0"/>
              <a:t>.”</a:t>
            </a:r>
          </a:p>
          <a:p>
            <a:r>
              <a:rPr lang="en-US" sz="2800" dirty="0" smtClean="0"/>
              <a:t>Source is about 410 </a:t>
            </a:r>
            <a:r>
              <a:rPr lang="en-US" sz="2800" dirty="0" err="1" smtClean="0"/>
              <a:t>Mpc</a:t>
            </a:r>
            <a:r>
              <a:rPr lang="en-US" sz="2800" dirty="0" smtClean="0"/>
              <a:t> away (1.3 billion light years)</a:t>
            </a:r>
            <a:endParaRPr lang="en-US" sz="2800" dirty="0"/>
          </a:p>
          <a:p>
            <a:r>
              <a:rPr lang="en-US" sz="2800" dirty="0" smtClean="0"/>
              <a:t>Initial BH masses: ~36 and ~29 solar masses, final BH ~62M</a:t>
            </a:r>
            <a:r>
              <a:rPr lang="en-US" sz="2800" baseline="-25000" dirty="0" smtClean="0"/>
              <a:t>⊙</a:t>
            </a:r>
            <a:r>
              <a:rPr lang="en-US" sz="2800" dirty="0" smtClean="0"/>
              <a:t>, with ~3M</a:t>
            </a:r>
            <a:r>
              <a:rPr lang="en-US" sz="2800" baseline="-25000" dirty="0" smtClean="0"/>
              <a:t>⊙</a:t>
            </a:r>
            <a:r>
              <a:rPr lang="en-US" sz="2800" dirty="0"/>
              <a:t> </a:t>
            </a:r>
            <a:r>
              <a:rPr lang="en-US" sz="2800" dirty="0" smtClean="0"/>
              <a:t>radiated </a:t>
            </a:r>
            <a:r>
              <a:rPr lang="en-US" sz="2800" dirty="0"/>
              <a:t>in gravitational waves. </a:t>
            </a:r>
          </a:p>
          <a:p>
            <a:r>
              <a:rPr lang="en-US" sz="2800" dirty="0" smtClean="0"/>
              <a:t>“These </a:t>
            </a:r>
            <a:r>
              <a:rPr lang="en-US" sz="2800" dirty="0"/>
              <a:t>observations demonstrate the existence of binary stellar-mass black hole </a:t>
            </a:r>
            <a:r>
              <a:rPr lang="en-US" sz="2800" dirty="0" smtClean="0"/>
              <a:t>systems.”</a:t>
            </a:r>
          </a:p>
          <a:p>
            <a:r>
              <a:rPr lang="en-US" sz="2800" dirty="0" smtClean="0"/>
              <a:t>“This </a:t>
            </a:r>
            <a:r>
              <a:rPr lang="en-US" sz="2800" dirty="0"/>
              <a:t>is the first direct detection of gravitational waves and the first observation of a binary black hole merger</a:t>
            </a:r>
            <a:r>
              <a:rPr lang="en-US" sz="2800" dirty="0" smtClean="0"/>
              <a:t>.”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6248400"/>
            <a:ext cx="1210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BOOM!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55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"/>
    </mc:Choice>
    <mc:Fallback>
      <p:transition xmlns:p14="http://schemas.microsoft.com/office/powerpoint/2010/main" spd="slow" advTm="16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Are Gravity Waves?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Well, for starters…</a:t>
            </a:r>
          </a:p>
          <a:p>
            <a:pPr>
              <a:defRPr/>
            </a:pPr>
            <a:r>
              <a:rPr lang="en-US" dirty="0"/>
              <a:t>What is Gravity?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66800"/>
            <a:ext cx="5943600" cy="3962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"/>
    </mc:Choice>
    <mc:Fallback>
      <p:transition xmlns:p14="http://schemas.microsoft.com/office/powerpoint/2010/main" spd="slow" advTm="117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What is Gravity?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7162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cs typeface="+mn-cs"/>
              </a:rPr>
              <a:t>Aristotle:</a:t>
            </a:r>
            <a:r>
              <a:rPr lang="en-US" sz="2800" dirty="0" smtClean="0">
                <a:cs typeface="+mn-cs"/>
              </a:rPr>
              <a:t> An object falls to the ground because it </a:t>
            </a:r>
            <a:r>
              <a:rPr lang="en-US" sz="2800" u="sng" dirty="0" smtClean="0">
                <a:cs typeface="+mn-cs"/>
              </a:rPr>
              <a:t>wants</a:t>
            </a:r>
            <a:r>
              <a:rPr lang="en-US" sz="2800" dirty="0" smtClean="0">
                <a:cs typeface="+mn-cs"/>
              </a:rPr>
              <a:t> to be near the center of the universe, which is the center of the Earth.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smtClean="0">
                <a:cs typeface="+mn-cs"/>
              </a:rPr>
              <a:t>Newton:</a:t>
            </a:r>
            <a:r>
              <a:rPr lang="en-US" sz="2800" dirty="0" smtClean="0">
                <a:cs typeface="+mn-cs"/>
              </a:rPr>
              <a:t> An object falls to the ground because it experiences a </a:t>
            </a:r>
            <a:r>
              <a:rPr lang="ja-JP" altLang="en-US" sz="2800" dirty="0" smtClean="0">
                <a:latin typeface="Arial"/>
                <a:cs typeface="+mn-cs"/>
              </a:rPr>
              <a:t>“</a:t>
            </a:r>
            <a:r>
              <a:rPr lang="en-US" sz="2800" dirty="0" smtClean="0">
                <a:cs typeface="+mn-cs"/>
              </a:rPr>
              <a:t>force</a:t>
            </a:r>
            <a:r>
              <a:rPr lang="ja-JP" altLang="en-US" sz="2800" dirty="0" smtClean="0">
                <a:latin typeface="Arial"/>
                <a:cs typeface="+mn-cs"/>
              </a:rPr>
              <a:t>”</a:t>
            </a:r>
            <a:r>
              <a:rPr lang="en-US" sz="2800" dirty="0" smtClean="0">
                <a:cs typeface="+mn-cs"/>
              </a:rPr>
              <a:t> of attraction between itself and the earth.  This force is </a:t>
            </a:r>
            <a:r>
              <a:rPr lang="en-US" sz="2800" u="sng" dirty="0" smtClean="0">
                <a:cs typeface="+mn-cs"/>
              </a:rPr>
              <a:t>universal</a:t>
            </a:r>
            <a:r>
              <a:rPr lang="en-US" sz="2800" dirty="0" smtClean="0">
                <a:cs typeface="+mn-cs"/>
              </a:rPr>
              <a:t>, acting between any two objects.  The strength of the force is given by the following formula: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cs typeface="+mn-cs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Allowed us to describe motion of planets, and put a man on the moon!</a:t>
            </a:r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/>
        </p:nvGraphicFramePr>
        <p:xfrm>
          <a:off x="3276600" y="4800600"/>
          <a:ext cx="19050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5" name="Equation" r:id="rId3" imgW="850900" imgH="368300" progId="Equation.3">
                  <p:embed/>
                </p:oleObj>
              </mc:Choice>
              <mc:Fallback>
                <p:oleObj name="Equation" r:id="rId3" imgW="850900" imgH="368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00600"/>
                        <a:ext cx="1905000" cy="8239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139382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443038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7949</TotalTime>
  <Words>1722</Words>
  <Application>Microsoft Macintosh PowerPoint</Application>
  <PresentationFormat>On-screen Show (4:3)</PresentationFormat>
  <Paragraphs>239</Paragraphs>
  <Slides>36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Blank Presentation</vt:lpstr>
      <vt:lpstr>Equation</vt:lpstr>
      <vt:lpstr>Before the Talk Begins…</vt:lpstr>
      <vt:lpstr>Hearing the Still, Small Voice: STEM+AET Features of Gravitational Wave Detection</vt:lpstr>
      <vt:lpstr>Outline</vt:lpstr>
      <vt:lpstr>Demo: Song Identification</vt:lpstr>
      <vt:lpstr>What is the LIGO Discovery?</vt:lpstr>
      <vt:lpstr>What is the LIGO Discovery? p2</vt:lpstr>
      <vt:lpstr>Discovery p.3</vt:lpstr>
      <vt:lpstr>What Are Gravity Waves?</vt:lpstr>
      <vt:lpstr>What is Gravity?</vt:lpstr>
      <vt:lpstr>What is Gravity? p.2</vt:lpstr>
      <vt:lpstr>General Relativity (GR)</vt:lpstr>
      <vt:lpstr>A Few Predictions of GR</vt:lpstr>
      <vt:lpstr>What is a Black Hole?</vt:lpstr>
      <vt:lpstr>Astrophysical Black Holes</vt:lpstr>
      <vt:lpstr>What are Gravitational Waves?</vt:lpstr>
      <vt:lpstr>How are GW Generated?</vt:lpstr>
      <vt:lpstr>Prior Evidence of Gravity Waves</vt:lpstr>
      <vt:lpstr>What is LIGO?</vt:lpstr>
      <vt:lpstr>How Does An Interferometer Work?</vt:lpstr>
      <vt:lpstr>What is LIGO? cont’d</vt:lpstr>
      <vt:lpstr>How Sensitive is LIGO?</vt:lpstr>
      <vt:lpstr>What is Involved in Detecting GW?</vt:lpstr>
      <vt:lpstr>Matched Filter Demo</vt:lpstr>
      <vt:lpstr>What’s Involved in Detecting GW? p.2</vt:lpstr>
      <vt:lpstr>What’s Involved in Detecting GW? p.3</vt:lpstr>
      <vt:lpstr>Supercomputer Simulations…</vt:lpstr>
      <vt:lpstr>How Do We Know the Discovery is Right?</vt:lpstr>
      <vt:lpstr>Why Should We Be Excited?</vt:lpstr>
      <vt:lpstr>What Does The Future Hold?</vt:lpstr>
      <vt:lpstr>Future: GW Astronomy!</vt:lpstr>
      <vt:lpstr>Future: LISA</vt:lpstr>
      <vt:lpstr>What Does the LIGO Discovery Say About How Science is Done?</vt:lpstr>
      <vt:lpstr>How Can I Get Involved?</vt:lpstr>
      <vt:lpstr>Links &amp; References</vt:lpstr>
      <vt:lpstr>Black Holes at Belmont</vt:lpstr>
      <vt:lpstr>Can Use ID Solver for Science!</vt:lpstr>
    </vt:vector>
  </TitlesOfParts>
  <Company>www.scotthawley.com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Heavy-Duty Astrophysics: Black Holes and Gravitational Waves</dc:title>
  <dc:creator>Nobody Special</dc:creator>
  <cp:lastModifiedBy>Scott Hawley</cp:lastModifiedBy>
  <cp:revision>414</cp:revision>
  <dcterms:created xsi:type="dcterms:W3CDTF">2007-01-18T00:36:43Z</dcterms:created>
  <dcterms:modified xsi:type="dcterms:W3CDTF">2016-03-03T18:11:42Z</dcterms:modified>
</cp:coreProperties>
</file>